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16"/>
  </p:notesMasterIdLst>
  <p:handoutMasterIdLst>
    <p:handoutMasterId r:id="rId17"/>
  </p:handoutMasterIdLst>
  <p:sldIdLst>
    <p:sldId id="256" r:id="rId5"/>
    <p:sldId id="257" r:id="rId6"/>
    <p:sldId id="311" r:id="rId7"/>
    <p:sldId id="315" r:id="rId8"/>
    <p:sldId id="307" r:id="rId9"/>
    <p:sldId id="309" r:id="rId10"/>
    <p:sldId id="310" r:id="rId11"/>
    <p:sldId id="312" r:id="rId12"/>
    <p:sldId id="316" r:id="rId13"/>
    <p:sldId id="314" r:id="rId14"/>
    <p:sldId id="313" r:id="rId15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9B9D"/>
    <a:srgbClr val="AEB0AF"/>
    <a:srgbClr val="CEC7C1"/>
    <a:srgbClr val="8C8D90"/>
    <a:srgbClr val="D25350"/>
    <a:srgbClr val="808184"/>
    <a:srgbClr val="75767A"/>
    <a:srgbClr val="4E4F54"/>
    <a:srgbClr val="84888B"/>
    <a:srgbClr val="A049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657B790-CF8D-0148-BD9E-2D82AE341945}" v="2" dt="2026-06-19T13:35:58.22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66" autoAdjust="0"/>
    <p:restoredTop sz="95161" autoAdjust="0"/>
  </p:normalViewPr>
  <p:slideViewPr>
    <p:cSldViewPr snapToGrid="0" showGuides="1">
      <p:cViewPr varScale="1">
        <p:scale>
          <a:sx n="145" d="100"/>
          <a:sy n="145" d="100"/>
        </p:scale>
        <p:origin x="376" y="16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>
        <p:scale>
          <a:sx n="50" d="100"/>
          <a:sy n="50" d="100"/>
        </p:scale>
        <p:origin x="5664" y="167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semir, Kay" userId="054400b3-7951-40c1-99c2-2a9da969a883" providerId="ADAL" clId="{C4AC3270-B16A-549E-93BE-6F71785770FC}"/>
    <pc:docChg chg="undo custSel modSld modShowInfo">
      <pc:chgData name="Kasemir, Kay" userId="054400b3-7951-40c1-99c2-2a9da969a883" providerId="ADAL" clId="{C4AC3270-B16A-549E-93BE-6F71785770FC}" dt="2026-06-19T13:35:59.971" v="84" actId="2744"/>
      <pc:docMkLst>
        <pc:docMk/>
      </pc:docMkLst>
      <pc:sldChg chg="addSp modSp mod">
        <pc:chgData name="Kasemir, Kay" userId="054400b3-7951-40c1-99c2-2a9da969a883" providerId="ADAL" clId="{C4AC3270-B16A-549E-93BE-6F71785770FC}" dt="2026-06-19T13:35:58.223" v="83" actId="767"/>
        <pc:sldMkLst>
          <pc:docMk/>
          <pc:sldMk cId="1713182178" sldId="256"/>
        </pc:sldMkLst>
        <pc:spChg chg="add mod">
          <ac:chgData name="Kasemir, Kay" userId="054400b3-7951-40c1-99c2-2a9da969a883" providerId="ADAL" clId="{C4AC3270-B16A-549E-93BE-6F71785770FC}" dt="2026-06-19T13:35:58.223" v="83" actId="767"/>
          <ac:spMkLst>
            <pc:docMk/>
            <pc:sldMk cId="1713182178" sldId="256"/>
            <ac:spMk id="4" creationId="{FDB4BE9B-4B4E-EE7A-8FC9-ADABDA9C5828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533024-10F1-4BC3-BAA5-CB28D8F9B61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8810624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4A39D-78C5-4FF5-94A2-BCBFAF602A34}" type="datetimeFigureOut">
              <a:rPr lang="en-US" smtClean="0">
                <a:latin typeface="+mn-lt"/>
              </a:rPr>
              <a:t>6/19/26</a:t>
            </a:fld>
            <a:endParaRPr lang="en-US" dirty="0"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D2005F-34EB-4228-A469-9DA7EF685E3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0" y="881062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l"/>
            <a:fld id="{C75DCF9F-B5D2-4E17-BF72-5579017E6EA3}" type="slidenum">
              <a:rPr lang="en-US" smtClean="0">
                <a:latin typeface="+mn-lt"/>
              </a:rPr>
              <a:pPr algn="l"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5757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+mn-lt"/>
              </a:defRPr>
            </a:lvl1pPr>
          </a:lstStyle>
          <a:p>
            <a:fld id="{D7992059-949A-4D84-A84D-82EB5F97947B}" type="datetimeFigureOut">
              <a:rPr lang="en-US" smtClean="0"/>
              <a:pPr/>
              <a:t>6/19/26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7"/>
            <a:ext cx="5607050" cy="36607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n-lt"/>
              </a:defRPr>
            </a:lvl1pPr>
          </a:lstStyle>
          <a:p>
            <a:fld id="{DBFF095A-F86B-4B29-8A9F-DF3D3D1F3E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089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337BA4A-B024-42C0-AEE3-721B228F8259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9E6EA7-E7F1-42F0-95B8-1B1A5A465AF6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A5D040-4FD6-4BA1-AC81-B5CFF26CC6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4321" y="1074420"/>
            <a:ext cx="11334582" cy="4233245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267160" y="5343835"/>
            <a:ext cx="5384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solidFill>
                  <a:schemeClr val="tx1"/>
                </a:solidFill>
                <a:latin typeface="Century Gothic" panose="020B0502020202020204" pitchFamily="34" charset="0"/>
              </a:rPr>
              <a:t>ORNL is managed by UT-Battelle, LLC for the US Department of Energy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28736" y="1388962"/>
            <a:ext cx="8678194" cy="978729"/>
          </a:xfrm>
        </p:spPr>
        <p:txBody>
          <a:bodyPr/>
          <a:lstStyle>
            <a:lvl1pPr algn="l">
              <a:defRPr sz="3200" b="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447481" y="3013455"/>
            <a:ext cx="5440514" cy="2028101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5E99884-2636-4794-A093-0F9256951E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5" name="Freeform 7">
            <a:extLst>
              <a:ext uri="{FF2B5EF4-FFF2-40B4-BE49-F238E27FC236}">
                <a16:creationId xmlns:a16="http://schemas.microsoft.com/office/drawing/2014/main" id="{454A96CC-B6D3-471D-892D-1DBFEFBD0D12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latin typeface="+mn-lt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27030A5-C7D7-48D4-B261-45DC936EE5D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76" y="5409488"/>
            <a:ext cx="1603756" cy="38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0824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7" y="1083755"/>
            <a:ext cx="5486764" cy="421929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4221671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3439C5-4231-ED43-91B8-86779195C116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C7DBBE-95AC-E843-979A-A1A45836011E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29C1BABE-6AB9-4F04-A1D6-C28E4287362E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D325F85-B4F1-4C5D-855D-1BE9D9C179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0" name="Line 5">
            <a:extLst>
              <a:ext uri="{FF2B5EF4-FFF2-40B4-BE49-F238E27FC236}">
                <a16:creationId xmlns:a16="http://schemas.microsoft.com/office/drawing/2014/main" id="{1F888CF4-3F65-4925-A47B-614AFCDC055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Line 6">
            <a:extLst>
              <a:ext uri="{FF2B5EF4-FFF2-40B4-BE49-F238E27FC236}">
                <a16:creationId xmlns:a16="http://schemas.microsoft.com/office/drawing/2014/main" id="{4CFFE01C-81C8-4437-B6F5-7BAAEE5FC29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1B955FFA-B6F5-4CDD-940A-DB05FD68B7CA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CA5F7EA9-E5C6-4376-AC5D-CA0B1DA0A2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8079" y="2453317"/>
            <a:ext cx="5512904" cy="2690184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41499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6" y="1078992"/>
            <a:ext cx="5487073" cy="4224052"/>
          </a:xfrm>
          <a:noFill/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5779008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453316"/>
            <a:ext cx="5512904" cy="4163291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6" name="Freeform 7">
            <a:extLst>
              <a:ext uri="{FF2B5EF4-FFF2-40B4-BE49-F238E27FC236}">
                <a16:creationId xmlns:a16="http://schemas.microsoft.com/office/drawing/2014/main" id="{2A500EEB-73EC-4C16-8273-4ED5425DD64C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302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k green picture layout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20595" y="1078989"/>
            <a:ext cx="7464186" cy="422600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1" y="1078991"/>
            <a:ext cx="3846274" cy="5779007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079" y="1275788"/>
            <a:ext cx="3576228" cy="97969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800350"/>
            <a:ext cx="3541945" cy="3816258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8" name="Freeform 5">
            <a:extLst>
              <a:ext uri="{FF2B5EF4-FFF2-40B4-BE49-F238E27FC236}">
                <a16:creationId xmlns:a16="http://schemas.microsoft.com/office/drawing/2014/main" id="{E0FFF716-AFC7-4054-A1F8-2C39C30731D0}"/>
              </a:ext>
            </a:extLst>
          </p:cNvPr>
          <p:cNvSpPr>
            <a:spLocks/>
          </p:cNvSpPr>
          <p:nvPr userDrawn="1"/>
        </p:nvSpPr>
        <p:spPr bwMode="auto">
          <a:xfrm>
            <a:off x="4120595" y="1"/>
            <a:ext cx="8071405" cy="6857998"/>
          </a:xfrm>
          <a:custGeom>
            <a:avLst/>
            <a:gdLst>
              <a:gd name="T0" fmla="*/ 4151 w 4490"/>
              <a:gd name="T1" fmla="*/ 0 h 3815"/>
              <a:gd name="T2" fmla="*/ 4151 w 4490"/>
              <a:gd name="T3" fmla="*/ 2951 h 3815"/>
              <a:gd name="T4" fmla="*/ 0 w 4490"/>
              <a:gd name="T5" fmla="*/ 2951 h 3815"/>
              <a:gd name="T6" fmla="*/ 0 w 4490"/>
              <a:gd name="T7" fmla="*/ 3815 h 3815"/>
              <a:gd name="T8" fmla="*/ 4490 w 4490"/>
              <a:gd name="T9" fmla="*/ 3815 h 3815"/>
              <a:gd name="T10" fmla="*/ 4490 w 4490"/>
              <a:gd name="T11" fmla="*/ 2969 h 3815"/>
              <a:gd name="T12" fmla="*/ 4490 w 4490"/>
              <a:gd name="T13" fmla="*/ 2951 h 3815"/>
              <a:gd name="T14" fmla="*/ 4490 w 4490"/>
              <a:gd name="T15" fmla="*/ 0 h 3815"/>
              <a:gd name="T16" fmla="*/ 4151 w 4490"/>
              <a:gd name="T17" fmla="*/ 0 h 3815"/>
              <a:gd name="T18" fmla="*/ 4151 w 4490"/>
              <a:gd name="T19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90" h="3815">
                <a:moveTo>
                  <a:pt x="4151" y="0"/>
                </a:moveTo>
                <a:lnTo>
                  <a:pt x="4151" y="2951"/>
                </a:lnTo>
                <a:lnTo>
                  <a:pt x="0" y="2951"/>
                </a:lnTo>
                <a:lnTo>
                  <a:pt x="0" y="3815"/>
                </a:lnTo>
                <a:lnTo>
                  <a:pt x="4490" y="3815"/>
                </a:lnTo>
                <a:lnTo>
                  <a:pt x="4490" y="2969"/>
                </a:lnTo>
                <a:lnTo>
                  <a:pt x="4490" y="2951"/>
                </a:lnTo>
                <a:lnTo>
                  <a:pt x="4490" y="0"/>
                </a:lnTo>
                <a:lnTo>
                  <a:pt x="4151" y="0"/>
                </a:lnTo>
                <a:lnTo>
                  <a:pt x="4151" y="0"/>
                </a:lnTo>
                <a:close/>
              </a:path>
            </a:pathLst>
          </a:custGeom>
          <a:solidFill>
            <a:srgbClr val="4C88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22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icture layo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4320" y="2381"/>
            <a:ext cx="11312843" cy="6342021"/>
          </a:xfrm>
          <a:noFill/>
          <a:ln>
            <a:noFill/>
          </a:ln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9" y="274320"/>
            <a:ext cx="11000232" cy="53553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Rectangle 256">
            <a:extLst>
              <a:ext uri="{FF2B5EF4-FFF2-40B4-BE49-F238E27FC236}">
                <a16:creationId xmlns:a16="http://schemas.microsoft.com/office/drawing/2014/main" id="{50787286-CD5D-43D9-B8DA-70C3358DC82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3" y="647700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</a:p>
        </p:txBody>
      </p:sp>
      <p:sp>
        <p:nvSpPr>
          <p:cNvPr id="16" name="Freeform 9">
            <a:extLst>
              <a:ext uri="{FF2B5EF4-FFF2-40B4-BE49-F238E27FC236}">
                <a16:creationId xmlns:a16="http://schemas.microsoft.com/office/drawing/2014/main" id="{D938724D-E109-43B4-9560-1552E26DB04A}"/>
              </a:ext>
            </a:extLst>
          </p:cNvPr>
          <p:cNvSpPr>
            <a:spLocks/>
          </p:cNvSpPr>
          <p:nvPr userDrawn="1"/>
        </p:nvSpPr>
        <p:spPr bwMode="auto">
          <a:xfrm>
            <a:off x="6026150" y="0"/>
            <a:ext cx="6165850" cy="6858000"/>
          </a:xfrm>
          <a:custGeom>
            <a:avLst/>
            <a:gdLst>
              <a:gd name="T0" fmla="*/ 3502 w 3884"/>
              <a:gd name="T1" fmla="*/ 0 h 4320"/>
              <a:gd name="T2" fmla="*/ 3502 w 3884"/>
              <a:gd name="T3" fmla="*/ 3998 h 4320"/>
              <a:gd name="T4" fmla="*/ 0 w 3884"/>
              <a:gd name="T5" fmla="*/ 3998 h 4320"/>
              <a:gd name="T6" fmla="*/ 0 w 3884"/>
              <a:gd name="T7" fmla="*/ 4320 h 4320"/>
              <a:gd name="T8" fmla="*/ 3502 w 3884"/>
              <a:gd name="T9" fmla="*/ 4320 h 4320"/>
              <a:gd name="T10" fmla="*/ 3884 w 3884"/>
              <a:gd name="T11" fmla="*/ 4320 h 4320"/>
              <a:gd name="T12" fmla="*/ 3884 w 3884"/>
              <a:gd name="T13" fmla="*/ 3998 h 4320"/>
              <a:gd name="T14" fmla="*/ 3884 w 3884"/>
              <a:gd name="T15" fmla="*/ 0 h 4320"/>
              <a:gd name="T16" fmla="*/ 3502 w 3884"/>
              <a:gd name="T17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84" h="4320">
                <a:moveTo>
                  <a:pt x="3502" y="0"/>
                </a:moveTo>
                <a:lnTo>
                  <a:pt x="3502" y="3998"/>
                </a:lnTo>
                <a:lnTo>
                  <a:pt x="0" y="3998"/>
                </a:lnTo>
                <a:lnTo>
                  <a:pt x="0" y="4320"/>
                </a:lnTo>
                <a:lnTo>
                  <a:pt x="3502" y="4320"/>
                </a:lnTo>
                <a:lnTo>
                  <a:pt x="3884" y="4320"/>
                </a:lnTo>
                <a:lnTo>
                  <a:pt x="3884" y="3998"/>
                </a:lnTo>
                <a:lnTo>
                  <a:pt x="3884" y="0"/>
                </a:lnTo>
                <a:lnTo>
                  <a:pt x="3502" y="0"/>
                </a:lnTo>
                <a:close/>
              </a:path>
            </a:pathLst>
          </a:custGeom>
          <a:solidFill>
            <a:srgbClr val="4087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00E375-D0D6-466C-A383-E914B5C8AE5A}"/>
              </a:ext>
            </a:extLst>
          </p:cNvPr>
          <p:cNvSpPr/>
          <p:nvPr userDrawn="1"/>
        </p:nvSpPr>
        <p:spPr>
          <a:xfrm>
            <a:off x="0" y="6344402"/>
            <a:ext cx="274320" cy="510909"/>
          </a:xfrm>
          <a:prstGeom prst="rect">
            <a:avLst/>
          </a:prstGeom>
          <a:solidFill>
            <a:srgbClr val="397D5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D090841D-81E2-4E83-8067-E18C5C3AF8FF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95A329E-A9A2-E149-9CDD-03DAF92C07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6074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56">
            <a:extLst>
              <a:ext uri="{FF2B5EF4-FFF2-40B4-BE49-F238E27FC236}">
                <a16:creationId xmlns:a16="http://schemas.microsoft.com/office/drawing/2014/main" id="{411AE3D9-08F1-BC4D-844C-4C26B38571D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588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9496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5" y="1653735"/>
            <a:ext cx="11430000" cy="4047778"/>
          </a:xfrm>
        </p:spPr>
        <p:txBody>
          <a:bodyPr/>
          <a:lstStyle>
            <a:lvl1pPr marL="288925" indent="-288925">
              <a:spcBef>
                <a:spcPts val="180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>
                <a:latin typeface="+mn-lt"/>
                <a:cs typeface="Arial" panose="020B0604020202020204" pitchFamily="34" charset="0"/>
              </a:defRPr>
            </a:lvl2pPr>
            <a:lvl3pPr marL="1031875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3pPr>
            <a:lvl4pPr>
              <a:buClr>
                <a:schemeClr val="tx1"/>
              </a:buClr>
              <a:defRPr>
                <a:latin typeface="+mn-lt"/>
                <a:cs typeface="Arial" panose="020B0604020202020204" pitchFamily="34" charset="0"/>
              </a:defRPr>
            </a:lvl4pPr>
            <a:lvl5pPr marL="1482725" indent="-22225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885FFDA-509C-4548-B17D-5409853CA42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D9F2534-297B-446C-B822-74E3C23864F7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8" name="Rectangle 256">
            <a:extLst>
              <a:ext uri="{FF2B5EF4-FFF2-40B4-BE49-F238E27FC236}">
                <a16:creationId xmlns:a16="http://schemas.microsoft.com/office/drawing/2014/main" id="{6349825E-C749-4CDB-BDE4-DDAFE00D2BF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E7B1543-14D8-A941-AF62-9CE3736655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458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7DAB3A-4154-42CC-B73A-07DD412DD1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01" b="-1"/>
          <a:stretch/>
        </p:blipFill>
        <p:spPr>
          <a:xfrm>
            <a:off x="6095998" y="1078992"/>
            <a:ext cx="5535025" cy="422867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679D6E9-7CB6-4816-BA71-A98C108727C8}"/>
              </a:ext>
            </a:extLst>
          </p:cNvPr>
          <p:cNvSpPr/>
          <p:nvPr userDrawn="1"/>
        </p:nvSpPr>
        <p:spPr>
          <a:xfrm>
            <a:off x="274320" y="1078992"/>
            <a:ext cx="5821680" cy="4228673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F2F47A-E421-4CE0-A746-76A8C436B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352479"/>
            <a:ext cx="5413469" cy="110078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6068FB31-3CF5-496E-BC0D-61D682234A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12217" y="2891883"/>
            <a:ext cx="5431021" cy="2252546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buClr>
                <a:schemeClr val="tx1"/>
              </a:buClr>
              <a:buFont typeface="Century Gothic" panose="020B0502020202020204" pitchFamily="34" charset="0"/>
              <a:buChar char="–"/>
              <a:defRPr sz="1800">
                <a:latin typeface="Century Gothic" panose="020B0502020202020204" pitchFamily="34" charset="0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ACC93F-6123-3F49-8C15-4A811AF8B7BB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7756F41-5AD0-C346-AE90-A0206E07D1B9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E79036-1F33-40EB-AB47-F9529E5C3C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2" name="Freeform 7">
            <a:extLst>
              <a:ext uri="{FF2B5EF4-FFF2-40B4-BE49-F238E27FC236}">
                <a16:creationId xmlns:a16="http://schemas.microsoft.com/office/drawing/2014/main" id="{3E861E90-11A2-4A0B-85EB-1A2865C9A48F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CBCBC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671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885FFDA-509C-4548-B17D-5409853CA42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425236" cy="535531"/>
          </a:xfrm>
        </p:spPr>
        <p:txBody>
          <a:bodyPr/>
          <a:lstStyle>
            <a:lvl1pPr>
              <a:lnSpc>
                <a:spcPct val="90000"/>
              </a:lnSpc>
              <a:defRPr sz="3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D9F2534-297B-446C-B822-74E3C23864F7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7" name="Rectangle 256">
            <a:extLst>
              <a:ext uri="{FF2B5EF4-FFF2-40B4-BE49-F238E27FC236}">
                <a16:creationId xmlns:a16="http://schemas.microsoft.com/office/drawing/2014/main" id="{BF6A1C92-1EE6-4390-85D8-ACD208CF9DB8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2567238-4D22-9C4C-863E-90B8E166BB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582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D6DB211-F94D-644A-8C58-020193A03AAA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7010" y="1444752"/>
            <a:ext cx="5507832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010" y="2275467"/>
            <a:ext cx="5507832" cy="3373229"/>
          </a:xfrm>
        </p:spPr>
        <p:txBody>
          <a:bodyPr/>
          <a:lstStyle>
            <a:lvl1pPr marL="230188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>
                <a:latin typeface="+mn-lt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 baseline="0">
                <a:latin typeface="Century Gothic" panose="020B0502020202020204" pitchFamily="34" charset="0"/>
              </a:defRPr>
            </a:lvl3pPr>
            <a:lvl4pPr marL="971550" indent="0">
              <a:buClr>
                <a:schemeClr val="tx1"/>
              </a:buClr>
              <a:buFont typeface="Century Gothic" panose="020B0502020202020204" pitchFamily="34" charset="0"/>
              <a:buNone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444752"/>
            <a:ext cx="5504688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275467"/>
            <a:ext cx="5504688" cy="3373229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 baseline="0">
                <a:latin typeface="Century Gothic" panose="020B0502020202020204" pitchFamily="34" charset="0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3pPr>
            <a:lvl4pPr marL="1144588" indent="-173038">
              <a:buClr>
                <a:schemeClr val="tx1"/>
              </a:buClr>
              <a:buFont typeface="Century Gothic" panose="020B0502020202020204" pitchFamily="34" charset="0"/>
              <a:buChar char="•"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C0632-ACDA-4D24-A2CC-14539B91BC55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256">
            <a:extLst>
              <a:ext uri="{FF2B5EF4-FFF2-40B4-BE49-F238E27FC236}">
                <a16:creationId xmlns:a16="http://schemas.microsoft.com/office/drawing/2014/main" id="{0ED8B866-A29F-4437-842E-6B7908B2FB7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4B06D67-5A3B-714E-90C1-66A7825D67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578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3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7FC5867-1737-E84C-B42D-608A49EBBAA6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696" y="1387602"/>
            <a:ext cx="361047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696" y="2208792"/>
            <a:ext cx="361047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 baseline="0"/>
            </a:lvl1pPr>
            <a:lvl2pPr marL="514350" indent="-225425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600" baseline="0"/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3659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3659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14350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9D91D4C-0C90-4594-94C2-E939B6EF57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48562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E1A87D9D-30BD-4BC1-AB79-1F900F87185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248562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14350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4B83B09-CF3A-4A36-84C0-D32086A13DE2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4" name="Rectangle 256">
            <a:extLst>
              <a:ext uri="{FF2B5EF4-FFF2-40B4-BE49-F238E27FC236}">
                <a16:creationId xmlns:a16="http://schemas.microsoft.com/office/drawing/2014/main" id="{B764CAE0-734A-4D16-BDA1-3E43A810370F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3EE01FD-138D-4943-8801-4849D54F7C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005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35551"/>
            <a:ext cx="5840756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6351585" y="1435551"/>
            <a:ext cx="5840415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583867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6351584" y="948037"/>
            <a:ext cx="5840415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80804" y="966165"/>
            <a:ext cx="5815195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0804" y="1517523"/>
            <a:ext cx="5815195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6357344" y="966165"/>
            <a:ext cx="5811876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6357344" y="1517523"/>
            <a:ext cx="5811876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9" y="342737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1069" y="65460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>
              <a:lnSpc>
                <a:spcPct val="90000"/>
              </a:lnSpc>
            </a:pPr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1714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35551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4299090" y="1435551"/>
            <a:ext cx="3867912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8323860" y="1435551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3866758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4299089" y="948037"/>
            <a:ext cx="386791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8323860" y="948037"/>
            <a:ext cx="3885931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8000" y="966165"/>
            <a:ext cx="3833880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3464" y="1517904"/>
            <a:ext cx="3833880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4312016" y="966165"/>
            <a:ext cx="3831692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4319831" y="1517904"/>
            <a:ext cx="3831692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8337939" y="966165"/>
            <a:ext cx="3797323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8345754" y="1517904"/>
            <a:ext cx="3797323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936" y="347472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1069" y="65460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>
              <a:lnSpc>
                <a:spcPct val="90000"/>
              </a:lnSpc>
            </a:pPr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85213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8816" y="966459"/>
            <a:ext cx="2881524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19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328861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3288610" y="948037"/>
            <a:ext cx="2874805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630290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6302901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25F09E4-91A6-437A-BED4-ED7995D473E7}"/>
              </a:ext>
            </a:extLst>
          </p:cNvPr>
          <p:cNvSpPr/>
          <p:nvPr userDrawn="1"/>
        </p:nvSpPr>
        <p:spPr>
          <a:xfrm>
            <a:off x="9317192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192D3D3-2A2D-4482-B3F5-B0CBCD39D93A}"/>
              </a:ext>
            </a:extLst>
          </p:cNvPr>
          <p:cNvSpPr/>
          <p:nvPr userDrawn="1"/>
        </p:nvSpPr>
        <p:spPr>
          <a:xfrm>
            <a:off x="9317193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3464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914400" indent="-227013">
              <a:lnSpc>
                <a:spcPct val="90000"/>
              </a:lnSpc>
              <a:buFont typeface="Century Gothic" panose="020B0502020202020204" pitchFamily="34" charset="0"/>
              <a:buChar char="•"/>
              <a:tabLst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3283916" y="969264"/>
            <a:ext cx="2881524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3305378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>
              <a:lnSpc>
                <a:spcPct val="90000"/>
              </a:lnSpc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6304922" y="969264"/>
            <a:ext cx="2868091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6312952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9" y="347472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757D323C-D2DD-42C4-81D6-6224EE035EE4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9312498" y="969264"/>
            <a:ext cx="2879502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0" name="Content Placeholder 5">
            <a:extLst>
              <a:ext uri="{FF2B5EF4-FFF2-40B4-BE49-F238E27FC236}">
                <a16:creationId xmlns:a16="http://schemas.microsoft.com/office/drawing/2014/main" id="{6D6262AB-5413-4C3B-B769-39B07A6E5626}"/>
              </a:ext>
            </a:extLst>
          </p:cNvPr>
          <p:cNvSpPr>
            <a:spLocks noGrp="1"/>
          </p:cNvSpPr>
          <p:nvPr userDrawn="1">
            <p:ph sz="quarter" idx="13"/>
          </p:nvPr>
        </p:nvSpPr>
        <p:spPr>
          <a:xfrm>
            <a:off x="9331938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46977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5B76B085-C104-2A42-8A31-4445D0F28471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29768" y="274320"/>
            <a:ext cx="114300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1614" y="1650029"/>
            <a:ext cx="11419468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3B0D07-6BED-A646-84B4-4749F06D657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5832D77F-AA48-5846-ACCE-C0EB6A92350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16607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0" name="Rectangle 256">
            <a:extLst>
              <a:ext uri="{FF2B5EF4-FFF2-40B4-BE49-F238E27FC236}">
                <a16:creationId xmlns:a16="http://schemas.microsoft.com/office/drawing/2014/main" id="{323F2AC7-81B7-4181-8965-07F2D3F8B684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25756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732" r:id="rId2"/>
    <p:sldLayoutId id="2147483716" r:id="rId3"/>
    <p:sldLayoutId id="2147483736" r:id="rId4"/>
    <p:sldLayoutId id="2147483663" r:id="rId5"/>
    <p:sldLayoutId id="2147483685" r:id="rId6"/>
    <p:sldLayoutId id="2147483750" r:id="rId7"/>
    <p:sldLayoutId id="2147483755" r:id="rId8"/>
    <p:sldLayoutId id="2147483754" r:id="rId9"/>
    <p:sldLayoutId id="2147483667" r:id="rId10"/>
    <p:sldLayoutId id="2147483725" r:id="rId11"/>
    <p:sldLayoutId id="2147483756" r:id="rId12"/>
    <p:sldLayoutId id="2147483678" r:id="rId13"/>
    <p:sldLayoutId id="2147483757" r:id="rId14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87338" indent="-28733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8975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–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030288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–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Font typeface="Arial" charset="0"/>
        <a:buChar char="»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pics-base.github.io/p4p/gw.html" TargetMode="External"/><Relationship Id="rId2" Type="http://schemas.openxmlformats.org/officeDocument/2006/relationships/hyperlink" Target="https://epics.anl.gov/extensions/gateway/index.php" TargetMode="Externa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pics.anl.gov/extensions/gateway/index.php" TargetMode="External"/><Relationship Id="rId2" Type="http://schemas.openxmlformats.org/officeDocument/2006/relationships/hyperlink" Target="https://epics-base.github.io/p4p/gw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800C1-4BD0-4441-9F02-CABA00D22C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8736" y="1388962"/>
            <a:ext cx="8678194" cy="535531"/>
          </a:xfrm>
        </p:spPr>
        <p:txBody>
          <a:bodyPr/>
          <a:lstStyle/>
          <a:p>
            <a:r>
              <a:rPr lang="en-US" dirty="0"/>
              <a:t>PVA Gateway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112E8D-8CA8-4596-914D-BD6FE69564F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Kay Kasemir</a:t>
            </a:r>
          </a:p>
          <a:p>
            <a:r>
              <a:rPr lang="en-US" dirty="0"/>
              <a:t>July 2026</a:t>
            </a:r>
          </a:p>
        </p:txBody>
      </p:sp>
    </p:spTree>
    <p:extLst>
      <p:ext uri="{BB962C8B-B14F-4D97-AF65-F5344CB8AC3E}">
        <p14:creationId xmlns:p14="http://schemas.microsoft.com/office/powerpoint/2010/main" val="1713182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023C3-FA5D-2044-B601-2D9F24541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C4AE60-8B8A-8247-8DB6-BCEE96CA6A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614" y="1023730"/>
            <a:ext cx="11419468" cy="5287617"/>
          </a:xfrm>
        </p:spPr>
        <p:txBody>
          <a:bodyPr/>
          <a:lstStyle/>
          <a:p>
            <a:r>
              <a:rPr lang="en-US" sz="2400" dirty="0"/>
              <a:t>Start a PVA server</a:t>
            </a:r>
            <a:br>
              <a:rPr lang="en-US" sz="2400" dirty="0"/>
            </a:br>
            <a:r>
              <a:rPr lang="en-US" sz="2400" dirty="0">
                <a:latin typeface="Courier" pitchFamily="2" charset="0"/>
              </a:rPr>
              <a:t>cd /</a:t>
            </a:r>
            <a:r>
              <a:rPr lang="en-US" sz="2400" dirty="0" err="1">
                <a:latin typeface="Courier" pitchFamily="2" charset="0"/>
              </a:rPr>
              <a:t>ics</a:t>
            </a:r>
            <a:r>
              <a:rPr lang="en-US" sz="2400" dirty="0">
                <a:latin typeface="Courier" pitchFamily="2" charset="0"/>
              </a:rPr>
              <a:t>/examples/15_pvaccess</a:t>
            </a:r>
            <a:br>
              <a:rPr lang="en-US" sz="2400" dirty="0">
                <a:latin typeface="Courier" pitchFamily="2" charset="0"/>
              </a:rPr>
            </a:br>
            <a:r>
              <a:rPr lang="en-US" sz="2400" dirty="0">
                <a:latin typeface="Courier" pitchFamily="2" charset="0"/>
              </a:rPr>
              <a:t>python 4_server.py</a:t>
            </a:r>
            <a:endParaRPr lang="en-US" sz="1800" dirty="0">
              <a:latin typeface="Courier" pitchFamily="2" charset="0"/>
            </a:endParaRPr>
          </a:p>
          <a:p>
            <a:r>
              <a:rPr lang="en-US" sz="2400" dirty="0"/>
              <a:t>Connect to it the normal way, note how it uses port 5076 to search for the PVA server</a:t>
            </a:r>
            <a:br>
              <a:rPr lang="en-US" sz="2400" dirty="0"/>
            </a:br>
            <a:r>
              <a:rPr lang="en-US" sz="2400" dirty="0">
                <a:latin typeface="Courier" pitchFamily="2" charset="0"/>
              </a:rPr>
              <a:t>EPICS_PVA_DEBUG=100  </a:t>
            </a:r>
            <a:r>
              <a:rPr lang="en-US" sz="2400" dirty="0" err="1">
                <a:latin typeface="Courier" pitchFamily="2" charset="0"/>
              </a:rPr>
              <a:t>pvget</a:t>
            </a:r>
            <a:r>
              <a:rPr lang="en-US" sz="2400" dirty="0">
                <a:latin typeface="Courier" pitchFamily="2" charset="0"/>
              </a:rPr>
              <a:t> </a:t>
            </a:r>
            <a:r>
              <a:rPr lang="en-US" sz="2400" dirty="0" err="1">
                <a:latin typeface="Courier" pitchFamily="2" charset="0"/>
              </a:rPr>
              <a:t>demo:value</a:t>
            </a:r>
            <a:br>
              <a:rPr lang="en-US" sz="2400" dirty="0"/>
            </a:br>
            <a:endParaRPr lang="en-US" sz="2400" dirty="0"/>
          </a:p>
          <a:p>
            <a:r>
              <a:rPr lang="en-US" sz="2400" dirty="0"/>
              <a:t>Read </a:t>
            </a:r>
            <a:r>
              <a:rPr lang="en-US" sz="2400" dirty="0" err="1">
                <a:latin typeface="Courier" pitchFamily="2" charset="0"/>
              </a:rPr>
              <a:t>gateway.conf</a:t>
            </a:r>
            <a:r>
              <a:rPr lang="en-US" sz="2400" dirty="0"/>
              <a:t>, start it</a:t>
            </a:r>
            <a:br>
              <a:rPr lang="en-US" sz="2400" dirty="0"/>
            </a:br>
            <a:r>
              <a:rPr lang="en-US" sz="2400" dirty="0" err="1">
                <a:latin typeface="Courier" pitchFamily="2" charset="0"/>
              </a:rPr>
              <a:t>pvagw</a:t>
            </a:r>
            <a:r>
              <a:rPr lang="en-US" sz="2400" dirty="0">
                <a:latin typeface="Courier" pitchFamily="2" charset="0"/>
              </a:rPr>
              <a:t> –v </a:t>
            </a:r>
            <a:r>
              <a:rPr lang="en-US" sz="2400" dirty="0" err="1">
                <a:latin typeface="Courier" pitchFamily="2" charset="0"/>
              </a:rPr>
              <a:t>gateway.conf</a:t>
            </a:r>
            <a:endParaRPr lang="en-US" sz="2400" dirty="0">
              <a:latin typeface="Courier" pitchFamily="2" charset="0"/>
            </a:endParaRPr>
          </a:p>
          <a:p>
            <a:r>
              <a:rPr lang="en-US" sz="2400" dirty="0"/>
              <a:t>Try examples mentioned in </a:t>
            </a:r>
            <a:r>
              <a:rPr lang="en-US" sz="2400" dirty="0" err="1"/>
              <a:t>gateway.conf</a:t>
            </a:r>
            <a:br>
              <a:rPr lang="en-US" sz="2400" dirty="0"/>
            </a:br>
            <a:r>
              <a:rPr lang="en-US" sz="2400" dirty="0">
                <a:latin typeface="Courier" pitchFamily="2" charset="0"/>
              </a:rPr>
              <a:t>export EPICS_PVA_AUTO_ADDR_LIST=NO</a:t>
            </a:r>
            <a:br>
              <a:rPr lang="en-US" sz="2400" dirty="0">
                <a:latin typeface="Courier" pitchFamily="2" charset="0"/>
              </a:rPr>
            </a:br>
            <a:r>
              <a:rPr lang="en-US" sz="2400" dirty="0">
                <a:latin typeface="Courier" pitchFamily="2" charset="0"/>
              </a:rPr>
              <a:t>export EPICS_PVA_ADDR_LIST=127.0.0.1:5086</a:t>
            </a:r>
            <a:br>
              <a:rPr lang="en-US" sz="2400" dirty="0">
                <a:latin typeface="Courier" pitchFamily="2" charset="0"/>
              </a:rPr>
            </a:br>
            <a:r>
              <a:rPr lang="en-US" sz="2400" dirty="0" err="1">
                <a:latin typeface="Courier" pitchFamily="2" charset="0"/>
              </a:rPr>
              <a:t>pvmonitor</a:t>
            </a:r>
            <a:r>
              <a:rPr lang="en-US" sz="2400" dirty="0">
                <a:latin typeface="Courier" pitchFamily="2" charset="0"/>
              </a:rPr>
              <a:t> </a:t>
            </a:r>
            <a:r>
              <a:rPr lang="en-US" sz="2400" dirty="0" err="1">
                <a:latin typeface="Courier" pitchFamily="2" charset="0"/>
              </a:rPr>
              <a:t>demo:value</a:t>
            </a:r>
            <a:br>
              <a:rPr lang="en-US" sz="2400" dirty="0">
                <a:latin typeface="Courier" pitchFamily="2" charset="0"/>
              </a:rPr>
            </a:br>
            <a:r>
              <a:rPr lang="en-US" sz="2400" dirty="0" err="1">
                <a:latin typeface="Courier" pitchFamily="2" charset="0"/>
              </a:rPr>
              <a:t>pvput</a:t>
            </a:r>
            <a:r>
              <a:rPr lang="en-US" sz="2400" dirty="0">
                <a:latin typeface="Courier" pitchFamily="2" charset="0"/>
              </a:rPr>
              <a:t> </a:t>
            </a:r>
            <a:r>
              <a:rPr lang="en-US" sz="2400" dirty="0" err="1">
                <a:latin typeface="Courier" pitchFamily="2" charset="0"/>
              </a:rPr>
              <a:t>demo:limit</a:t>
            </a:r>
            <a:r>
              <a:rPr lang="en-US" sz="2400" dirty="0">
                <a:latin typeface="Courier" pitchFamily="2" charset="0"/>
              </a:rPr>
              <a:t> 40</a:t>
            </a:r>
            <a:br>
              <a:rPr lang="en-US" sz="2400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086767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>
            <a:extLst>
              <a:ext uri="{FF2B5EF4-FFF2-40B4-BE49-F238E27FC236}">
                <a16:creationId xmlns:a16="http://schemas.microsoft.com/office/drawing/2014/main" id="{641407D9-0FD0-8644-8036-0642744EF1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More..</a:t>
            </a:r>
          </a:p>
        </p:txBody>
      </p:sp>
      <p:sp>
        <p:nvSpPr>
          <p:cNvPr id="23554" name="Content Placeholder 2">
            <a:extLst>
              <a:ext uri="{FF2B5EF4-FFF2-40B4-BE49-F238E27FC236}">
                <a16:creationId xmlns:a16="http://schemas.microsoft.com/office/drawing/2014/main" id="{62192575-BFD1-EA4C-A2A9-2CC11D35DE8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644649" y="1354138"/>
            <a:ext cx="9984133" cy="4887636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Everything you ever wanted to know</a:t>
            </a:r>
          </a:p>
          <a:p>
            <a:pPr marL="457200" lvl="1" indent="0">
              <a:buNone/>
            </a:pPr>
            <a:r>
              <a:rPr lang="en-US" altLang="en-US" sz="2000" dirty="0">
                <a:ea typeface="ＭＳ Ｐゴシック" panose="020B0600070205080204" pitchFamily="34" charset="-128"/>
                <a:hlinkClick r:id="rId2"/>
              </a:rPr>
              <a:t>https://epics.anl.gov/extensions/gateway/index.php</a:t>
            </a:r>
            <a:r>
              <a:rPr lang="en-US" altLang="en-US" sz="2000" dirty="0">
                <a:ea typeface="ＭＳ Ｐゴシック" panose="020B0600070205080204" pitchFamily="34" charset="-128"/>
              </a:rPr>
              <a:t> or</a:t>
            </a:r>
          </a:p>
          <a:p>
            <a:pPr marL="457200" lvl="1" indent="0">
              <a:buNone/>
            </a:pPr>
            <a:r>
              <a:rPr lang="en-US" sz="2000" dirty="0">
                <a:hlinkClick r:id="rId3"/>
              </a:rPr>
              <a:t>https://epics-base.github.io/p4p/gw.html</a:t>
            </a:r>
            <a:endParaRPr lang="en-US" sz="2000" dirty="0"/>
          </a:p>
          <a:p>
            <a:pPr marL="0" indent="0"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87D152-3B46-FD48-B41D-BB8C42A83A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1539" y="1739348"/>
            <a:ext cx="9690651" cy="465151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Examples will use the PV Access Gateway, </a:t>
            </a:r>
            <a:r>
              <a:rPr lang="en-US" dirty="0">
                <a:hlinkClick r:id="rId2"/>
              </a:rPr>
              <a:t>https://epics-base.github.io/p4p/gw.html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Channel Access Gateway is similar,</a:t>
            </a:r>
            <a:br>
              <a:rPr lang="en-US" dirty="0"/>
            </a:br>
            <a:r>
              <a:rPr lang="en-US" altLang="en-US" dirty="0">
                <a:ea typeface="ＭＳ Ｐゴシック" panose="020B0600070205080204" pitchFamily="34" charset="-128"/>
                <a:hlinkClick r:id="rId3"/>
              </a:rPr>
              <a:t>https://epics.anl.gov/extensions/gateway/</a:t>
            </a:r>
            <a:r>
              <a:rPr lang="en-US" altLang="en-US" dirty="0">
                <a:ea typeface="ＭＳ Ｐゴシック" panose="020B0600070205080204" pitchFamily="34" charset="-128"/>
              </a:rPr>
              <a:t>,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330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2A3E0DB4-E97A-7843-A3D5-6A296BB7E8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9439" y="2787650"/>
            <a:ext cx="1919287" cy="1047750"/>
          </a:xfrm>
          <a:prstGeom prst="rect">
            <a:avLst/>
          </a:prstGeom>
          <a:gradFill rotWithShape="1">
            <a:gsLst>
              <a:gs pos="0">
                <a:srgbClr val="E9F2F7"/>
              </a:gs>
              <a:gs pos="64999">
                <a:srgbClr val="C6DDE8"/>
              </a:gs>
              <a:gs pos="100000">
                <a:srgbClr val="ACCFDF"/>
              </a:gs>
            </a:gsLst>
            <a:lin ang="5400000" scaled="1"/>
          </a:gradFill>
          <a:ln w="9525">
            <a:solidFill>
              <a:srgbClr val="237085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1800" dirty="0"/>
              <a:t>CSS, </a:t>
            </a:r>
            <a:r>
              <a:rPr lang="en-US" altLang="en-US" sz="1800" dirty="0" err="1"/>
              <a:t>pvget</a:t>
            </a:r>
            <a:r>
              <a:rPr lang="en-US" altLang="en-US" sz="1800" dirty="0"/>
              <a:t>, …</a:t>
            </a:r>
          </a:p>
          <a:p>
            <a:pPr>
              <a:defRPr/>
            </a:pPr>
            <a:endParaRPr lang="en-US" altLang="en-US" sz="18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467E7EF-A121-E24C-9C38-3FEFA24EEA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69313" y="2787650"/>
            <a:ext cx="1670050" cy="1047750"/>
          </a:xfrm>
          <a:prstGeom prst="rect">
            <a:avLst/>
          </a:prstGeom>
          <a:gradFill rotWithShape="1">
            <a:gsLst>
              <a:gs pos="0">
                <a:srgbClr val="E9F2F7"/>
              </a:gs>
              <a:gs pos="64999">
                <a:srgbClr val="C6DDE8"/>
              </a:gs>
              <a:gs pos="100000">
                <a:srgbClr val="ACCFDF"/>
              </a:gs>
            </a:gsLst>
            <a:lin ang="5400000" scaled="1"/>
          </a:gradFill>
          <a:ln w="9525">
            <a:solidFill>
              <a:srgbClr val="237085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en-US" dirty="0">
                <a:latin typeface="Arial" pitchFamily="-100" charset="0"/>
                <a:ea typeface="+mn-ea"/>
              </a:rPr>
              <a:t>IOC</a:t>
            </a:r>
          </a:p>
        </p:txBody>
      </p:sp>
      <p:sp>
        <p:nvSpPr>
          <p:cNvPr id="18435" name="Title 1">
            <a:extLst>
              <a:ext uri="{FF2B5EF4-FFF2-40B4-BE49-F238E27FC236}">
                <a16:creationId xmlns:a16="http://schemas.microsoft.com/office/drawing/2014/main" id="{85857CD2-03B5-5543-8421-6011A33181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PV Access or Channel Access 101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7223EAB-428F-3D4D-8CFE-6EA5B578A4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9688" y="3248025"/>
            <a:ext cx="1192212" cy="438150"/>
          </a:xfrm>
          <a:prstGeom prst="rect">
            <a:avLst/>
          </a:prstGeom>
          <a:gradFill rotWithShape="1">
            <a:gsLst>
              <a:gs pos="0">
                <a:srgbClr val="EAEDF4"/>
              </a:gs>
              <a:gs pos="64999">
                <a:srgbClr val="C8CFE0"/>
              </a:gs>
              <a:gs pos="100000">
                <a:srgbClr val="AFBBD4"/>
              </a:gs>
            </a:gsLst>
            <a:lin ang="5400000" scaled="1"/>
          </a:gradFill>
          <a:ln w="9525">
            <a:solidFill>
              <a:srgbClr val="003C6C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en-US" dirty="0">
                <a:latin typeface="Arial" pitchFamily="-100" charset="0"/>
                <a:ea typeface="+mn-ea"/>
              </a:rPr>
              <a:t>Client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7FFAAF9-9570-4E47-B8D7-32BC0C310B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66139" y="3244850"/>
            <a:ext cx="1284287" cy="438150"/>
          </a:xfrm>
          <a:prstGeom prst="rect">
            <a:avLst/>
          </a:prstGeom>
          <a:gradFill rotWithShape="1">
            <a:gsLst>
              <a:gs pos="0">
                <a:srgbClr val="EAEDF4"/>
              </a:gs>
              <a:gs pos="64999">
                <a:srgbClr val="C8CFE0"/>
              </a:gs>
              <a:gs pos="100000">
                <a:srgbClr val="AFBBD4"/>
              </a:gs>
            </a:gsLst>
            <a:lin ang="5400000" scaled="1"/>
          </a:gradFill>
          <a:ln w="9525">
            <a:solidFill>
              <a:srgbClr val="003C6C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en-US" dirty="0">
                <a:latin typeface="Arial" pitchFamily="-100" charset="0"/>
                <a:ea typeface="+mn-ea"/>
              </a:rPr>
              <a:t>Server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AEAE04B-9087-1B48-B584-C2F3577F0272}"/>
              </a:ext>
            </a:extLst>
          </p:cNvPr>
          <p:cNvCxnSpPr>
            <a:cxnSpLocks noChangeShapeType="1"/>
            <a:stCxn id="7" idx="3"/>
            <a:endCxn id="10" idx="1"/>
          </p:cNvCxnSpPr>
          <p:nvPr/>
        </p:nvCxnSpPr>
        <p:spPr bwMode="auto">
          <a:xfrm flipV="1">
            <a:off x="3771900" y="3463925"/>
            <a:ext cx="4694239" cy="3175"/>
          </a:xfrm>
          <a:prstGeom prst="straightConnector1">
            <a:avLst/>
          </a:prstGeom>
          <a:noFill/>
          <a:ln w="38100">
            <a:solidFill>
              <a:srgbClr val="216679"/>
            </a:solidFill>
            <a:round/>
            <a:headEnd type="arrow" w="med" len="med"/>
            <a:tailEnd type="arrow" w="med" len="med"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775D9A79-F771-FE44-8752-202457814212}"/>
              </a:ext>
            </a:extLst>
          </p:cNvPr>
          <p:cNvSpPr txBox="1"/>
          <p:nvPr/>
        </p:nvSpPr>
        <p:spPr>
          <a:xfrm>
            <a:off x="4386943" y="3074034"/>
            <a:ext cx="3690259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Search, connect, read, write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2A3E0DB4-E97A-7843-A3D5-6A296BB7E8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9439" y="2787650"/>
            <a:ext cx="1919287" cy="1047750"/>
          </a:xfrm>
          <a:prstGeom prst="rect">
            <a:avLst/>
          </a:prstGeom>
          <a:gradFill rotWithShape="1">
            <a:gsLst>
              <a:gs pos="0">
                <a:srgbClr val="E9F2F7"/>
              </a:gs>
              <a:gs pos="64999">
                <a:srgbClr val="C6DDE8"/>
              </a:gs>
              <a:gs pos="100000">
                <a:srgbClr val="ACCFDF"/>
              </a:gs>
            </a:gsLst>
            <a:lin ang="5400000" scaled="1"/>
          </a:gradFill>
          <a:ln w="9525">
            <a:solidFill>
              <a:srgbClr val="237085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1800" dirty="0"/>
              <a:t>CSS, </a:t>
            </a:r>
            <a:r>
              <a:rPr lang="en-US" altLang="en-US" sz="1800" dirty="0" err="1"/>
              <a:t>pvget</a:t>
            </a:r>
            <a:r>
              <a:rPr lang="en-US" altLang="en-US" sz="1800" dirty="0"/>
              <a:t>, …</a:t>
            </a:r>
          </a:p>
          <a:p>
            <a:pPr>
              <a:defRPr/>
            </a:pPr>
            <a:endParaRPr lang="en-US" altLang="en-US" sz="18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467E7EF-A121-E24C-9C38-3FEFA24EEA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69313" y="2787650"/>
            <a:ext cx="1670050" cy="1047750"/>
          </a:xfrm>
          <a:prstGeom prst="rect">
            <a:avLst/>
          </a:prstGeom>
          <a:gradFill rotWithShape="1">
            <a:gsLst>
              <a:gs pos="0">
                <a:srgbClr val="E9F2F7"/>
              </a:gs>
              <a:gs pos="64999">
                <a:srgbClr val="C6DDE8"/>
              </a:gs>
              <a:gs pos="100000">
                <a:srgbClr val="ACCFDF"/>
              </a:gs>
            </a:gsLst>
            <a:lin ang="5400000" scaled="1"/>
          </a:gradFill>
          <a:ln w="9525">
            <a:solidFill>
              <a:srgbClr val="237085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en-US" dirty="0">
                <a:latin typeface="Arial" pitchFamily="-100" charset="0"/>
                <a:ea typeface="+mn-ea"/>
              </a:rPr>
              <a:t>IOC</a:t>
            </a:r>
          </a:p>
        </p:txBody>
      </p:sp>
      <p:sp>
        <p:nvSpPr>
          <p:cNvPr id="18435" name="Title 1">
            <a:extLst>
              <a:ext uri="{FF2B5EF4-FFF2-40B4-BE49-F238E27FC236}">
                <a16:creationId xmlns:a16="http://schemas.microsoft.com/office/drawing/2014/main" id="{85857CD2-03B5-5543-8421-6011A33181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Gateway Principle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D70C16C-08E7-B54C-8BC0-31078C4A8B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5338" y="2787650"/>
            <a:ext cx="2919412" cy="1049338"/>
          </a:xfrm>
          <a:prstGeom prst="rect">
            <a:avLst/>
          </a:prstGeom>
          <a:gradFill rotWithShape="1">
            <a:gsLst>
              <a:gs pos="0">
                <a:srgbClr val="E9F2F7"/>
              </a:gs>
              <a:gs pos="64999">
                <a:srgbClr val="C6DDE8"/>
              </a:gs>
              <a:gs pos="100000">
                <a:srgbClr val="ACCFDF"/>
              </a:gs>
            </a:gsLst>
            <a:lin ang="5400000" scaled="1"/>
          </a:gradFill>
          <a:ln w="9525">
            <a:solidFill>
              <a:srgbClr val="237085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en-US" dirty="0">
                <a:latin typeface="Arial" pitchFamily="-100" charset="0"/>
                <a:ea typeface="+mn-ea"/>
              </a:rPr>
              <a:t>Gateway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7223EAB-428F-3D4D-8CFE-6EA5B578A4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9688" y="3248025"/>
            <a:ext cx="1192212" cy="438150"/>
          </a:xfrm>
          <a:prstGeom prst="rect">
            <a:avLst/>
          </a:prstGeom>
          <a:gradFill rotWithShape="1">
            <a:gsLst>
              <a:gs pos="0">
                <a:srgbClr val="EAEDF4"/>
              </a:gs>
              <a:gs pos="64999">
                <a:srgbClr val="C8CFE0"/>
              </a:gs>
              <a:gs pos="100000">
                <a:srgbClr val="AFBBD4"/>
              </a:gs>
            </a:gsLst>
            <a:lin ang="5400000" scaled="1"/>
          </a:gradFill>
          <a:ln w="9525">
            <a:solidFill>
              <a:srgbClr val="003C6C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en-US" dirty="0">
                <a:latin typeface="Arial" pitchFamily="-100" charset="0"/>
                <a:ea typeface="+mn-ea"/>
              </a:rPr>
              <a:t>Client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300DCE8-641A-7D4F-A2B5-A07B125CDA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9364" y="3243263"/>
            <a:ext cx="1190625" cy="438150"/>
          </a:xfrm>
          <a:prstGeom prst="rect">
            <a:avLst/>
          </a:prstGeom>
          <a:gradFill rotWithShape="1">
            <a:gsLst>
              <a:gs pos="0">
                <a:srgbClr val="EAEDF4"/>
              </a:gs>
              <a:gs pos="64999">
                <a:srgbClr val="C8CFE0"/>
              </a:gs>
              <a:gs pos="100000">
                <a:srgbClr val="AFBBD4"/>
              </a:gs>
            </a:gsLst>
            <a:lin ang="5400000" scaled="1"/>
          </a:gradFill>
          <a:ln w="9525">
            <a:solidFill>
              <a:srgbClr val="003C6C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en-US" dirty="0">
                <a:latin typeface="Arial" pitchFamily="-100" charset="0"/>
                <a:ea typeface="+mn-ea"/>
              </a:rPr>
              <a:t>Client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BAB3864-77CB-9E4B-921B-137794065B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1" y="3249613"/>
            <a:ext cx="1304925" cy="438150"/>
          </a:xfrm>
          <a:prstGeom prst="rect">
            <a:avLst/>
          </a:prstGeom>
          <a:gradFill rotWithShape="1">
            <a:gsLst>
              <a:gs pos="0">
                <a:srgbClr val="EAEDF4"/>
              </a:gs>
              <a:gs pos="64999">
                <a:srgbClr val="C8CFE0"/>
              </a:gs>
              <a:gs pos="100000">
                <a:srgbClr val="AFBBD4"/>
              </a:gs>
            </a:gsLst>
            <a:lin ang="5400000" scaled="1"/>
          </a:gradFill>
          <a:ln w="9525">
            <a:solidFill>
              <a:srgbClr val="003C6C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en-US" dirty="0">
                <a:latin typeface="Arial" pitchFamily="-100" charset="0"/>
                <a:ea typeface="+mn-ea"/>
              </a:rPr>
              <a:t>Server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7FFAAF9-9570-4E47-B8D7-32BC0C310B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66139" y="3244850"/>
            <a:ext cx="1284287" cy="438150"/>
          </a:xfrm>
          <a:prstGeom prst="rect">
            <a:avLst/>
          </a:prstGeom>
          <a:gradFill rotWithShape="1">
            <a:gsLst>
              <a:gs pos="0">
                <a:srgbClr val="EAEDF4"/>
              </a:gs>
              <a:gs pos="64999">
                <a:srgbClr val="C8CFE0"/>
              </a:gs>
              <a:gs pos="100000">
                <a:srgbClr val="AFBBD4"/>
              </a:gs>
            </a:gsLst>
            <a:lin ang="5400000" scaled="1"/>
          </a:gradFill>
          <a:ln w="9525">
            <a:solidFill>
              <a:srgbClr val="003C6C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en-US" dirty="0">
                <a:latin typeface="Arial" pitchFamily="-100" charset="0"/>
                <a:ea typeface="+mn-ea"/>
              </a:rPr>
              <a:t>Server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C83B520-2D46-8243-B8ED-ECC5EFA0F902}"/>
              </a:ext>
            </a:extLst>
          </p:cNvPr>
          <p:cNvCxnSpPr>
            <a:cxnSpLocks noChangeShapeType="1"/>
            <a:stCxn id="10" idx="1"/>
            <a:endCxn id="8" idx="3"/>
          </p:cNvCxnSpPr>
          <p:nvPr/>
        </p:nvCxnSpPr>
        <p:spPr bwMode="auto">
          <a:xfrm flipH="1" flipV="1">
            <a:off x="7519988" y="3462339"/>
            <a:ext cx="946150" cy="1587"/>
          </a:xfrm>
          <a:prstGeom prst="straightConnector1">
            <a:avLst/>
          </a:prstGeom>
          <a:noFill/>
          <a:ln w="38100">
            <a:solidFill>
              <a:srgbClr val="216679"/>
            </a:solidFill>
            <a:round/>
            <a:headEnd type="arrow" w="med" len="med"/>
            <a:tailEnd type="arrow" w="med" len="med"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40EE755-1E38-3F49-BD31-2D88012BF274}"/>
              </a:ext>
            </a:extLst>
          </p:cNvPr>
          <p:cNvCxnSpPr>
            <a:cxnSpLocks noChangeShapeType="1"/>
            <a:stCxn id="9" idx="3"/>
            <a:endCxn id="8" idx="1"/>
          </p:cNvCxnSpPr>
          <p:nvPr/>
        </p:nvCxnSpPr>
        <p:spPr bwMode="auto">
          <a:xfrm flipV="1">
            <a:off x="5908675" y="3462338"/>
            <a:ext cx="420688" cy="6350"/>
          </a:xfrm>
          <a:prstGeom prst="straightConnector1">
            <a:avLst/>
          </a:prstGeom>
          <a:noFill/>
          <a:ln w="38100">
            <a:solidFill>
              <a:srgbClr val="216679"/>
            </a:solidFill>
            <a:round/>
            <a:headEnd type="arrow" w="med" len="med"/>
            <a:tailEnd type="arrow" w="med" len="med"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AEAE04B-9087-1B48-B584-C2F3577F0272}"/>
              </a:ext>
            </a:extLst>
          </p:cNvPr>
          <p:cNvCxnSpPr>
            <a:cxnSpLocks noChangeShapeType="1"/>
            <a:stCxn id="7" idx="3"/>
            <a:endCxn id="9" idx="1"/>
          </p:cNvCxnSpPr>
          <p:nvPr/>
        </p:nvCxnSpPr>
        <p:spPr bwMode="auto">
          <a:xfrm>
            <a:off x="3771900" y="3467100"/>
            <a:ext cx="831850" cy="1588"/>
          </a:xfrm>
          <a:prstGeom prst="straightConnector1">
            <a:avLst/>
          </a:prstGeom>
          <a:noFill/>
          <a:ln w="38100">
            <a:solidFill>
              <a:srgbClr val="216679"/>
            </a:solidFill>
            <a:round/>
            <a:headEnd type="arrow" w="med" len="med"/>
            <a:tailEnd type="arrow" w="med" len="med"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69A5486-B495-4A44-A709-E220079228BB}"/>
              </a:ext>
            </a:extLst>
          </p:cNvPr>
          <p:cNvCxnSpPr>
            <a:cxnSpLocks noChangeShapeType="1"/>
            <a:endCxn id="13" idx="2"/>
          </p:cNvCxnSpPr>
          <p:nvPr/>
        </p:nvCxnSpPr>
        <p:spPr bwMode="auto">
          <a:xfrm flipV="1">
            <a:off x="6156326" y="2241551"/>
            <a:ext cx="1052513" cy="1090613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 type="arrow" w="med" len="med"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CB8CB82-36EA-C94F-A864-2E7E5C7107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4076" y="1595438"/>
            <a:ext cx="25495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 b="0">
                <a:solidFill>
                  <a:schemeClr val="tx1"/>
                </a:solidFill>
              </a:rPr>
              <a:t>Certain miracles are possible right there…</a:t>
            </a:r>
          </a:p>
        </p:txBody>
      </p:sp>
    </p:spTree>
    <p:extLst>
      <p:ext uri="{BB962C8B-B14F-4D97-AF65-F5344CB8AC3E}">
        <p14:creationId xmlns:p14="http://schemas.microsoft.com/office/powerpoint/2010/main" val="1746445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79271E0-0A11-A943-BC4F-5D4DEC3AC85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119813" y="2044700"/>
            <a:ext cx="12700" cy="3405188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58" name="Title 1">
            <a:extLst>
              <a:ext uri="{FF2B5EF4-FFF2-40B4-BE49-F238E27FC236}">
                <a16:creationId xmlns:a16="http://schemas.microsoft.com/office/drawing/2014/main" id="{7D0AEC15-D0C0-5140-AA4B-38B3E9D0B1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Why?  Bridge Networks!</a:t>
            </a:r>
          </a:p>
        </p:txBody>
      </p:sp>
      <p:sp>
        <p:nvSpPr>
          <p:cNvPr id="19459" name="Content Placeholder 2">
            <a:extLst>
              <a:ext uri="{FF2B5EF4-FFF2-40B4-BE49-F238E27FC236}">
                <a16:creationId xmlns:a16="http://schemas.microsoft.com/office/drawing/2014/main" id="{C7B4B355-EAC3-D841-B5E0-22AA4E4D0AC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644650" y="989014"/>
            <a:ext cx="8229600" cy="1550987"/>
          </a:xfrm>
        </p:spPr>
        <p:txBody>
          <a:bodyPr/>
          <a:lstStyle/>
          <a:p>
            <a:pPr marL="457200" lvl="1" indent="0"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Gateway on computer w/ multiple network connections. Maybe in DMZ.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F173F30-23C2-3A45-97C6-498EE61C76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5338" y="2787650"/>
            <a:ext cx="2919412" cy="1049338"/>
          </a:xfrm>
          <a:prstGeom prst="rect">
            <a:avLst/>
          </a:prstGeom>
          <a:gradFill rotWithShape="1">
            <a:gsLst>
              <a:gs pos="0">
                <a:srgbClr val="E9F2F7"/>
              </a:gs>
              <a:gs pos="64999">
                <a:srgbClr val="C6DDE8"/>
              </a:gs>
              <a:gs pos="100000">
                <a:srgbClr val="ACCFDF"/>
              </a:gs>
            </a:gsLst>
            <a:lin ang="5400000" scaled="1"/>
          </a:gradFill>
          <a:ln w="9525">
            <a:solidFill>
              <a:srgbClr val="237085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en-US" dirty="0">
                <a:latin typeface="Arial" pitchFamily="-100" charset="0"/>
                <a:ea typeface="+mn-ea"/>
              </a:rPr>
              <a:t>Gateway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FDD91E-D8FA-D44C-B565-71D4538ADD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9688" y="3248025"/>
            <a:ext cx="1192212" cy="438150"/>
          </a:xfrm>
          <a:prstGeom prst="rect">
            <a:avLst/>
          </a:prstGeom>
          <a:gradFill rotWithShape="1">
            <a:gsLst>
              <a:gs pos="0">
                <a:srgbClr val="EAEDF4"/>
              </a:gs>
              <a:gs pos="64999">
                <a:srgbClr val="C8CFE0"/>
              </a:gs>
              <a:gs pos="100000">
                <a:srgbClr val="AFBBD4"/>
              </a:gs>
            </a:gsLst>
            <a:lin ang="5400000" scaled="1"/>
          </a:gradFill>
          <a:ln w="9525">
            <a:solidFill>
              <a:srgbClr val="003C6C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en-US" dirty="0">
                <a:latin typeface="Arial" pitchFamily="-100" charset="0"/>
                <a:ea typeface="+mn-ea"/>
              </a:rPr>
              <a:t>Client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32B70B7-AB84-A844-AE9B-164DDAF6B6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9364" y="3243263"/>
            <a:ext cx="1190625" cy="438150"/>
          </a:xfrm>
          <a:prstGeom prst="rect">
            <a:avLst/>
          </a:prstGeom>
          <a:gradFill rotWithShape="1">
            <a:gsLst>
              <a:gs pos="0">
                <a:srgbClr val="EAEDF4"/>
              </a:gs>
              <a:gs pos="64999">
                <a:srgbClr val="C8CFE0"/>
              </a:gs>
              <a:gs pos="100000">
                <a:srgbClr val="AFBBD4"/>
              </a:gs>
            </a:gsLst>
            <a:lin ang="5400000" scaled="1"/>
          </a:gradFill>
          <a:ln w="9525">
            <a:solidFill>
              <a:srgbClr val="003C6C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en-US" dirty="0">
                <a:latin typeface="Arial" pitchFamily="-100" charset="0"/>
                <a:ea typeface="+mn-ea"/>
              </a:rPr>
              <a:t>Client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7AC42C1-3EBE-5C47-BAC4-D94FA92E54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1" y="3249613"/>
            <a:ext cx="1304925" cy="438150"/>
          </a:xfrm>
          <a:prstGeom prst="rect">
            <a:avLst/>
          </a:prstGeom>
          <a:gradFill rotWithShape="1">
            <a:gsLst>
              <a:gs pos="0">
                <a:srgbClr val="EAEDF4"/>
              </a:gs>
              <a:gs pos="64999">
                <a:srgbClr val="C8CFE0"/>
              </a:gs>
              <a:gs pos="100000">
                <a:srgbClr val="AFBBD4"/>
              </a:gs>
            </a:gsLst>
            <a:lin ang="5400000" scaled="1"/>
          </a:gradFill>
          <a:ln w="9525">
            <a:solidFill>
              <a:srgbClr val="003C6C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en-US" dirty="0">
                <a:latin typeface="Arial" pitchFamily="-100" charset="0"/>
                <a:ea typeface="+mn-ea"/>
              </a:rPr>
              <a:t>Server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6E40B4-4DBD-C849-B5B7-941F2CC7E3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66139" y="3244850"/>
            <a:ext cx="1284287" cy="438150"/>
          </a:xfrm>
          <a:prstGeom prst="rect">
            <a:avLst/>
          </a:prstGeom>
          <a:gradFill rotWithShape="1">
            <a:gsLst>
              <a:gs pos="0">
                <a:srgbClr val="EAEDF4"/>
              </a:gs>
              <a:gs pos="64999">
                <a:srgbClr val="C8CFE0"/>
              </a:gs>
              <a:gs pos="100000">
                <a:srgbClr val="AFBBD4"/>
              </a:gs>
            </a:gsLst>
            <a:lin ang="5400000" scaled="1"/>
          </a:gradFill>
          <a:ln w="9525">
            <a:solidFill>
              <a:srgbClr val="003C6C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en-US" dirty="0">
                <a:latin typeface="Arial" pitchFamily="-100" charset="0"/>
                <a:ea typeface="+mn-ea"/>
              </a:rPr>
              <a:t>Server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59FE247-A0E5-504C-88B5-BDEB09B846D6}"/>
              </a:ext>
            </a:extLst>
          </p:cNvPr>
          <p:cNvCxnSpPr>
            <a:cxnSpLocks noChangeShapeType="1"/>
            <a:stCxn id="7" idx="3"/>
            <a:endCxn id="9" idx="1"/>
          </p:cNvCxnSpPr>
          <p:nvPr/>
        </p:nvCxnSpPr>
        <p:spPr bwMode="auto">
          <a:xfrm>
            <a:off x="3771900" y="3467100"/>
            <a:ext cx="831850" cy="1588"/>
          </a:xfrm>
          <a:prstGeom prst="straightConnector1">
            <a:avLst/>
          </a:prstGeom>
          <a:noFill/>
          <a:ln w="38100">
            <a:solidFill>
              <a:srgbClr val="216679"/>
            </a:solidFill>
            <a:round/>
            <a:headEnd type="arrow" w="med" len="med"/>
            <a:tailEnd type="arrow" w="med" len="med"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EF3A730-D265-0C40-84E4-75BE2EBE82B0}"/>
              </a:ext>
            </a:extLst>
          </p:cNvPr>
          <p:cNvCxnSpPr>
            <a:cxnSpLocks noChangeShapeType="1"/>
            <a:stCxn id="10" idx="1"/>
            <a:endCxn id="8" idx="3"/>
          </p:cNvCxnSpPr>
          <p:nvPr/>
        </p:nvCxnSpPr>
        <p:spPr bwMode="auto">
          <a:xfrm flipH="1" flipV="1">
            <a:off x="7519988" y="3462339"/>
            <a:ext cx="946150" cy="1587"/>
          </a:xfrm>
          <a:prstGeom prst="straightConnector1">
            <a:avLst/>
          </a:prstGeom>
          <a:noFill/>
          <a:ln w="38100">
            <a:solidFill>
              <a:srgbClr val="216679"/>
            </a:solidFill>
            <a:round/>
            <a:headEnd type="arrow" w="med" len="med"/>
            <a:tailEnd type="arrow" w="med" len="med"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67" name="TextBox 14">
            <a:extLst>
              <a:ext uri="{FF2B5EF4-FFF2-40B4-BE49-F238E27FC236}">
                <a16:creationId xmlns:a16="http://schemas.microsoft.com/office/drawing/2014/main" id="{D5B90F92-D7CA-C44C-93A4-7EF0844FB7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3013" y="4752975"/>
            <a:ext cx="12234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 b="0" i="1">
                <a:solidFill>
                  <a:schemeClr val="tx1"/>
                </a:solidFill>
              </a:rPr>
              <a:t>Network 2</a:t>
            </a:r>
          </a:p>
        </p:txBody>
      </p:sp>
      <p:sp>
        <p:nvSpPr>
          <p:cNvPr id="19468" name="TextBox 15">
            <a:extLst>
              <a:ext uri="{FF2B5EF4-FFF2-40B4-BE49-F238E27FC236}">
                <a16:creationId xmlns:a16="http://schemas.microsoft.com/office/drawing/2014/main" id="{97B37487-4D24-5142-992A-1F2099EBBB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2950" y="4748213"/>
            <a:ext cx="12234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 b="0" i="1">
                <a:solidFill>
                  <a:schemeClr val="tx1"/>
                </a:solidFill>
              </a:rPr>
              <a:t>Network 1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D676F74-BE12-9345-9ADA-D21E4B96C091}"/>
              </a:ext>
            </a:extLst>
          </p:cNvPr>
          <p:cNvCxnSpPr>
            <a:cxnSpLocks noChangeShapeType="1"/>
            <a:stCxn id="9" idx="3"/>
            <a:endCxn id="8" idx="1"/>
          </p:cNvCxnSpPr>
          <p:nvPr/>
        </p:nvCxnSpPr>
        <p:spPr bwMode="auto">
          <a:xfrm flipV="1">
            <a:off x="5908675" y="3462338"/>
            <a:ext cx="420688" cy="6350"/>
          </a:xfrm>
          <a:prstGeom prst="straightConnector1">
            <a:avLst/>
          </a:prstGeom>
          <a:noFill/>
          <a:ln w="38100">
            <a:solidFill>
              <a:srgbClr val="216679"/>
            </a:solidFill>
            <a:round/>
            <a:headEnd type="arrow" w="med" len="med"/>
            <a:tailEnd type="arrow" w="med" len="med"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290CA9E-7035-1B47-AF09-F6F752E83A4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119813" y="2044700"/>
            <a:ext cx="12700" cy="3405188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482" name="Title 1">
            <a:extLst>
              <a:ext uri="{FF2B5EF4-FFF2-40B4-BE49-F238E27FC236}">
                <a16:creationId xmlns:a16="http://schemas.microsoft.com/office/drawing/2014/main" id="{D2C25627-CA65-FE45-B538-9DC01E2276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Why? Access Control!</a:t>
            </a:r>
          </a:p>
        </p:txBody>
      </p:sp>
      <p:sp>
        <p:nvSpPr>
          <p:cNvPr id="20483" name="Content Placeholder 2">
            <a:extLst>
              <a:ext uri="{FF2B5EF4-FFF2-40B4-BE49-F238E27FC236}">
                <a16:creationId xmlns:a16="http://schemas.microsoft.com/office/drawing/2014/main" id="{1F64FB44-707D-AF42-A169-BFCAA1DBA9A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154239" y="989013"/>
            <a:ext cx="4814887" cy="544512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400">
                <a:ea typeface="ＭＳ Ｐゴシック" panose="020B0600070205080204" pitchFamily="34" charset="-128"/>
              </a:rPr>
              <a:t>Gateway often ‘read only’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D010E62-9414-9D41-A5B1-8887FDA96E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5338" y="2787650"/>
            <a:ext cx="2919412" cy="1049338"/>
          </a:xfrm>
          <a:prstGeom prst="rect">
            <a:avLst/>
          </a:prstGeom>
          <a:gradFill rotWithShape="1">
            <a:gsLst>
              <a:gs pos="0">
                <a:srgbClr val="E9F2F7"/>
              </a:gs>
              <a:gs pos="64999">
                <a:srgbClr val="C6DDE8"/>
              </a:gs>
              <a:gs pos="100000">
                <a:srgbClr val="ACCFDF"/>
              </a:gs>
            </a:gsLst>
            <a:lin ang="5400000" scaled="1"/>
          </a:gradFill>
          <a:ln w="9525">
            <a:solidFill>
              <a:srgbClr val="237085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en-US" dirty="0">
                <a:latin typeface="Arial" pitchFamily="-100" charset="0"/>
                <a:ea typeface="+mn-ea"/>
              </a:rPr>
              <a:t>Gateway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F93AE51-193F-7244-A677-DA88E36700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9688" y="3248025"/>
            <a:ext cx="1192212" cy="438150"/>
          </a:xfrm>
          <a:prstGeom prst="rect">
            <a:avLst/>
          </a:prstGeom>
          <a:gradFill rotWithShape="1">
            <a:gsLst>
              <a:gs pos="0">
                <a:srgbClr val="EAEDF4"/>
              </a:gs>
              <a:gs pos="64999">
                <a:srgbClr val="C8CFE0"/>
              </a:gs>
              <a:gs pos="100000">
                <a:srgbClr val="AFBBD4"/>
              </a:gs>
            </a:gsLst>
            <a:lin ang="5400000" scaled="1"/>
          </a:gradFill>
          <a:ln w="9525">
            <a:solidFill>
              <a:srgbClr val="003C6C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en-US" dirty="0">
                <a:latin typeface="Arial" pitchFamily="-100" charset="0"/>
                <a:ea typeface="+mn-ea"/>
              </a:rPr>
              <a:t>Client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2BBECF9-EF6E-5042-B446-4750697832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9364" y="3243263"/>
            <a:ext cx="1190625" cy="438150"/>
          </a:xfrm>
          <a:prstGeom prst="rect">
            <a:avLst/>
          </a:prstGeom>
          <a:gradFill rotWithShape="1">
            <a:gsLst>
              <a:gs pos="0">
                <a:srgbClr val="EAEDF4"/>
              </a:gs>
              <a:gs pos="64999">
                <a:srgbClr val="C8CFE0"/>
              </a:gs>
              <a:gs pos="100000">
                <a:srgbClr val="AFBBD4"/>
              </a:gs>
            </a:gsLst>
            <a:lin ang="5400000" scaled="1"/>
          </a:gradFill>
          <a:ln w="9525">
            <a:solidFill>
              <a:srgbClr val="003C6C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en-US" dirty="0">
                <a:latin typeface="Arial" pitchFamily="-100" charset="0"/>
                <a:ea typeface="+mn-ea"/>
              </a:rPr>
              <a:t>Client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E123887-6205-0F42-B791-211425A095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1" y="3249613"/>
            <a:ext cx="1304925" cy="438150"/>
          </a:xfrm>
          <a:prstGeom prst="rect">
            <a:avLst/>
          </a:prstGeom>
          <a:gradFill rotWithShape="1">
            <a:gsLst>
              <a:gs pos="0">
                <a:srgbClr val="EAEDF4"/>
              </a:gs>
              <a:gs pos="64999">
                <a:srgbClr val="C8CFE0"/>
              </a:gs>
              <a:gs pos="100000">
                <a:srgbClr val="AFBBD4"/>
              </a:gs>
            </a:gsLst>
            <a:lin ang="5400000" scaled="1"/>
          </a:gradFill>
          <a:ln w="9525">
            <a:solidFill>
              <a:srgbClr val="003C6C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en-US" dirty="0">
                <a:latin typeface="Arial" pitchFamily="-100" charset="0"/>
                <a:ea typeface="+mn-ea"/>
              </a:rPr>
              <a:t>Server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7F373F1-1EA5-4949-8473-EAE70A482E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66139" y="3244850"/>
            <a:ext cx="1284287" cy="438150"/>
          </a:xfrm>
          <a:prstGeom prst="rect">
            <a:avLst/>
          </a:prstGeom>
          <a:gradFill rotWithShape="1">
            <a:gsLst>
              <a:gs pos="0">
                <a:srgbClr val="EAEDF4"/>
              </a:gs>
              <a:gs pos="64999">
                <a:srgbClr val="C8CFE0"/>
              </a:gs>
              <a:gs pos="100000">
                <a:srgbClr val="AFBBD4"/>
              </a:gs>
            </a:gsLst>
            <a:lin ang="5400000" scaled="1"/>
          </a:gradFill>
          <a:ln w="9525">
            <a:solidFill>
              <a:srgbClr val="003C6C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en-US" dirty="0">
                <a:latin typeface="Arial" pitchFamily="-100" charset="0"/>
                <a:ea typeface="+mn-ea"/>
              </a:rPr>
              <a:t>Server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C8E27BB-887A-1747-B2A4-57C44392803B}"/>
              </a:ext>
            </a:extLst>
          </p:cNvPr>
          <p:cNvCxnSpPr>
            <a:cxnSpLocks noChangeShapeType="1"/>
            <a:stCxn id="7" idx="3"/>
            <a:endCxn id="9" idx="1"/>
          </p:cNvCxnSpPr>
          <p:nvPr/>
        </p:nvCxnSpPr>
        <p:spPr bwMode="auto">
          <a:xfrm>
            <a:off x="3771900" y="3467100"/>
            <a:ext cx="831850" cy="1588"/>
          </a:xfrm>
          <a:prstGeom prst="straightConnector1">
            <a:avLst/>
          </a:prstGeom>
          <a:noFill/>
          <a:ln w="38100">
            <a:solidFill>
              <a:srgbClr val="216679"/>
            </a:solidFill>
            <a:round/>
            <a:headEnd type="arrow" w="med" len="med"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2004539-F7CE-D14E-AB09-70738F129119}"/>
              </a:ext>
            </a:extLst>
          </p:cNvPr>
          <p:cNvCxnSpPr>
            <a:cxnSpLocks noChangeShapeType="1"/>
            <a:stCxn id="8" idx="3"/>
            <a:endCxn id="10" idx="1"/>
          </p:cNvCxnSpPr>
          <p:nvPr/>
        </p:nvCxnSpPr>
        <p:spPr bwMode="auto">
          <a:xfrm>
            <a:off x="7519988" y="3462339"/>
            <a:ext cx="946150" cy="1587"/>
          </a:xfrm>
          <a:prstGeom prst="straightConnector1">
            <a:avLst/>
          </a:prstGeom>
          <a:noFill/>
          <a:ln w="38100">
            <a:solidFill>
              <a:srgbClr val="216679"/>
            </a:solidFill>
            <a:round/>
            <a:headEnd type="arrow" w="med" len="med"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491" name="TextBox 14">
            <a:extLst>
              <a:ext uri="{FF2B5EF4-FFF2-40B4-BE49-F238E27FC236}">
                <a16:creationId xmlns:a16="http://schemas.microsoft.com/office/drawing/2014/main" id="{CD987D45-BCBE-7A48-8E0D-89B57E73F1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3014" y="4752975"/>
            <a:ext cx="2727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 b="0" i="1" dirty="0">
                <a:solidFill>
                  <a:schemeClr val="tx1"/>
                </a:solidFill>
              </a:rPr>
              <a:t>Control System Network</a:t>
            </a:r>
          </a:p>
        </p:txBody>
      </p:sp>
      <p:sp>
        <p:nvSpPr>
          <p:cNvPr id="20492" name="TextBox 15">
            <a:extLst>
              <a:ext uri="{FF2B5EF4-FFF2-40B4-BE49-F238E27FC236}">
                <a16:creationId xmlns:a16="http://schemas.microsoft.com/office/drawing/2014/main" id="{9656D1D0-F8B7-CA47-9BBB-2DCE7F2A63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1763" y="4748214"/>
            <a:ext cx="3105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 b="0" i="1" dirty="0">
                <a:solidFill>
                  <a:schemeClr val="tx1"/>
                </a:solidFill>
              </a:rPr>
              <a:t>Big Bad Wild World Network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B0B2A79-5F33-3B4D-900D-9B88EE6C4387}"/>
              </a:ext>
            </a:extLst>
          </p:cNvPr>
          <p:cNvCxnSpPr>
            <a:cxnSpLocks noChangeShapeType="1"/>
            <a:stCxn id="9" idx="3"/>
            <a:endCxn id="8" idx="1"/>
          </p:cNvCxnSpPr>
          <p:nvPr/>
        </p:nvCxnSpPr>
        <p:spPr bwMode="auto">
          <a:xfrm flipV="1">
            <a:off x="5908675" y="3462338"/>
            <a:ext cx="420688" cy="635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 type="arrow" w="med" len="med"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9562F55-CEF9-E442-BD6A-3AA3F92449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93126" y="2262188"/>
            <a:ext cx="1192213" cy="438150"/>
          </a:xfrm>
          <a:prstGeom prst="rect">
            <a:avLst/>
          </a:prstGeom>
          <a:gradFill rotWithShape="1">
            <a:gsLst>
              <a:gs pos="0">
                <a:srgbClr val="EAEDF4"/>
              </a:gs>
              <a:gs pos="64999">
                <a:srgbClr val="C8CFE0"/>
              </a:gs>
              <a:gs pos="100000">
                <a:srgbClr val="AFBBD4"/>
              </a:gs>
            </a:gsLst>
            <a:lin ang="5400000" scaled="1"/>
          </a:gradFill>
          <a:ln w="9525">
            <a:solidFill>
              <a:srgbClr val="003C6C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en-US" dirty="0">
                <a:latin typeface="Arial" pitchFamily="-100" charset="0"/>
                <a:ea typeface="+mn-ea"/>
              </a:rPr>
              <a:t>Client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7C70569-CC28-6843-9DEE-321C7EBAB351}"/>
              </a:ext>
            </a:extLst>
          </p:cNvPr>
          <p:cNvCxnSpPr>
            <a:cxnSpLocks noChangeShapeType="1"/>
            <a:stCxn id="10" idx="0"/>
            <a:endCxn id="20" idx="2"/>
          </p:cNvCxnSpPr>
          <p:nvPr/>
        </p:nvCxnSpPr>
        <p:spPr bwMode="auto">
          <a:xfrm flipH="1" flipV="1">
            <a:off x="9088438" y="2700338"/>
            <a:ext cx="19050" cy="544512"/>
          </a:xfrm>
          <a:prstGeom prst="straightConnector1">
            <a:avLst/>
          </a:prstGeom>
          <a:noFill/>
          <a:ln w="38100">
            <a:solidFill>
              <a:srgbClr val="216679"/>
            </a:solidFill>
            <a:round/>
            <a:headEnd type="arrow" w="med" len="med"/>
            <a:tailEnd type="arrow" w="med" len="med"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496" name="TextBox 26">
            <a:extLst>
              <a:ext uri="{FF2B5EF4-FFF2-40B4-BE49-F238E27FC236}">
                <a16:creationId xmlns:a16="http://schemas.microsoft.com/office/drawing/2014/main" id="{39CE4BC2-C1DF-044B-BBF6-57AA95BE07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7200" y="1616075"/>
            <a:ext cx="195103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400" b="0">
                <a:solidFill>
                  <a:schemeClr val="tx1"/>
                </a:solidFill>
              </a:rPr>
              <a:t>Inside network, clients have full access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82912BA2-A0FF-BE56-6CAD-74F343D9D84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119813" y="2044700"/>
            <a:ext cx="0" cy="22987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43221C81-31D0-0C40-9EFF-E01B40F953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69313" y="2787650"/>
            <a:ext cx="1670050" cy="1047750"/>
          </a:xfrm>
          <a:prstGeom prst="rect">
            <a:avLst/>
          </a:prstGeom>
          <a:gradFill rotWithShape="1">
            <a:gsLst>
              <a:gs pos="0">
                <a:srgbClr val="E9F2F7"/>
              </a:gs>
              <a:gs pos="64999">
                <a:srgbClr val="C6DDE8"/>
              </a:gs>
              <a:gs pos="100000">
                <a:srgbClr val="ACCFDF"/>
              </a:gs>
            </a:gsLst>
            <a:lin ang="5400000" scaled="1"/>
          </a:gradFill>
          <a:ln w="9525">
            <a:solidFill>
              <a:srgbClr val="237085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en-US" dirty="0">
                <a:latin typeface="Arial" pitchFamily="-100" charset="0"/>
                <a:ea typeface="+mn-ea"/>
              </a:rPr>
              <a:t>IOC</a:t>
            </a:r>
          </a:p>
        </p:txBody>
      </p:sp>
      <p:sp>
        <p:nvSpPr>
          <p:cNvPr id="21506" name="Title 1">
            <a:extLst>
              <a:ext uri="{FF2B5EF4-FFF2-40B4-BE49-F238E27FC236}">
                <a16:creationId xmlns:a16="http://schemas.microsoft.com/office/drawing/2014/main" id="{8680B444-9CA8-4E40-B540-0A4CAAF15C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Why?  Reduce network load!</a:t>
            </a:r>
          </a:p>
        </p:txBody>
      </p:sp>
      <p:sp>
        <p:nvSpPr>
          <p:cNvPr id="21507" name="Content Placeholder 2">
            <a:extLst>
              <a:ext uri="{FF2B5EF4-FFF2-40B4-BE49-F238E27FC236}">
                <a16:creationId xmlns:a16="http://schemas.microsoft.com/office/drawing/2014/main" id="{056116AA-11C3-9D4C-AA92-465B9ABD283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011363" y="1066800"/>
            <a:ext cx="10050008" cy="5421086"/>
          </a:xfrm>
        </p:spPr>
        <p:txBody>
          <a:bodyPr/>
          <a:lstStyle/>
          <a:p>
            <a:pPr marL="457200" lvl="1" indent="0"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Gateway buffers connections and values.</a:t>
            </a:r>
          </a:p>
          <a:p>
            <a:pPr marL="457200" lvl="1" indent="0"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marL="457200" lvl="1" indent="0"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marL="457200" lvl="1" indent="0"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marL="457200" lvl="1" indent="0"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marL="457200" lvl="1" indent="0"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marL="457200" lvl="1" indent="0">
              <a:buNone/>
            </a:pPr>
            <a:br>
              <a:rPr lang="en-US" altLang="en-US" dirty="0">
                <a:ea typeface="ＭＳ Ｐゴシック" panose="020B0600070205080204" pitchFamily="34" charset="-128"/>
              </a:rPr>
            </a:br>
            <a:endParaRPr lang="en-US" altLang="en-US" dirty="0">
              <a:ea typeface="ＭＳ Ｐゴシック" panose="020B0600070205080204" pitchFamily="34" charset="-128"/>
            </a:endParaRPr>
          </a:p>
          <a:p>
            <a:pPr marL="457200" lvl="1" indent="0">
              <a:buNone/>
            </a:pP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Clients disconnect from GW</a:t>
            </a:r>
          </a:p>
          <a:p>
            <a:pPr marL="457200" lvl="1" indent="0">
              <a:buFont typeface="Wingdings" pitchFamily="2" charset="2"/>
              <a:buChar char="à"/>
            </a:pPr>
            <a:r>
              <a:rPr lang="en-US" altLang="en-US" dirty="0">
                <a:ea typeface="ＭＳ Ｐゴシック" panose="020B0600070205080204" pitchFamily="34" charset="-128"/>
              </a:rPr>
              <a:t> 	GW keeps its connection for a little while.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	Reduced search requests, IOC connects/disconnects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9178C88-EB09-D44D-A626-6EDDDC8759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5338" y="2787650"/>
            <a:ext cx="2919412" cy="1049338"/>
          </a:xfrm>
          <a:prstGeom prst="rect">
            <a:avLst/>
          </a:prstGeom>
          <a:gradFill rotWithShape="1">
            <a:gsLst>
              <a:gs pos="0">
                <a:srgbClr val="E9F2F7"/>
              </a:gs>
              <a:gs pos="64999">
                <a:srgbClr val="C6DDE8"/>
              </a:gs>
              <a:gs pos="100000">
                <a:srgbClr val="ACCFDF"/>
              </a:gs>
            </a:gsLst>
            <a:lin ang="5400000" scaled="1"/>
          </a:gradFill>
          <a:ln w="9525">
            <a:solidFill>
              <a:srgbClr val="237085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en-US" dirty="0">
                <a:latin typeface="Arial" pitchFamily="-100" charset="0"/>
                <a:ea typeface="+mn-ea"/>
              </a:rPr>
              <a:t>Gateway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55B743A-5B73-5B4C-A0A8-D189BC7938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9688" y="3248025"/>
            <a:ext cx="1192212" cy="438150"/>
          </a:xfrm>
          <a:prstGeom prst="rect">
            <a:avLst/>
          </a:prstGeom>
          <a:gradFill rotWithShape="1">
            <a:gsLst>
              <a:gs pos="0">
                <a:srgbClr val="EAEDF4"/>
              </a:gs>
              <a:gs pos="64999">
                <a:srgbClr val="C8CFE0"/>
              </a:gs>
              <a:gs pos="100000">
                <a:srgbClr val="AFBBD4"/>
              </a:gs>
            </a:gsLst>
            <a:lin ang="5400000" scaled="1"/>
          </a:gradFill>
          <a:ln w="9525">
            <a:solidFill>
              <a:srgbClr val="003C6C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en-US" dirty="0">
                <a:latin typeface="Arial" pitchFamily="-100" charset="0"/>
                <a:ea typeface="+mn-ea"/>
              </a:rPr>
              <a:t>Client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272CA37-AE05-DB49-AB52-EA754A288F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9364" y="3243263"/>
            <a:ext cx="1190625" cy="438150"/>
          </a:xfrm>
          <a:prstGeom prst="rect">
            <a:avLst/>
          </a:prstGeom>
          <a:gradFill rotWithShape="1">
            <a:gsLst>
              <a:gs pos="0">
                <a:srgbClr val="EAEDF4"/>
              </a:gs>
              <a:gs pos="64999">
                <a:srgbClr val="C8CFE0"/>
              </a:gs>
              <a:gs pos="100000">
                <a:srgbClr val="AFBBD4"/>
              </a:gs>
            </a:gsLst>
            <a:lin ang="5400000" scaled="1"/>
          </a:gradFill>
          <a:ln w="9525">
            <a:solidFill>
              <a:srgbClr val="003C6C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en-US" dirty="0">
                <a:latin typeface="Arial" pitchFamily="-100" charset="0"/>
                <a:ea typeface="+mn-ea"/>
              </a:rPr>
              <a:t>Client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140160B-1786-CE41-A9CE-4AAE6A17F1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1" y="3249613"/>
            <a:ext cx="1304925" cy="438150"/>
          </a:xfrm>
          <a:prstGeom prst="rect">
            <a:avLst/>
          </a:prstGeom>
          <a:gradFill rotWithShape="1">
            <a:gsLst>
              <a:gs pos="0">
                <a:srgbClr val="EAEDF4"/>
              </a:gs>
              <a:gs pos="64999">
                <a:srgbClr val="C8CFE0"/>
              </a:gs>
              <a:gs pos="100000">
                <a:srgbClr val="AFBBD4"/>
              </a:gs>
            </a:gsLst>
            <a:lin ang="5400000" scaled="1"/>
          </a:gradFill>
          <a:ln w="9525">
            <a:solidFill>
              <a:srgbClr val="003C6C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en-US" dirty="0">
                <a:latin typeface="Arial" pitchFamily="-100" charset="0"/>
                <a:ea typeface="+mn-ea"/>
              </a:rPr>
              <a:t>Server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39B1637-2BE1-3E40-85AA-3BBEC461BD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66139" y="3244850"/>
            <a:ext cx="1284287" cy="438150"/>
          </a:xfrm>
          <a:prstGeom prst="rect">
            <a:avLst/>
          </a:prstGeom>
          <a:gradFill rotWithShape="1">
            <a:gsLst>
              <a:gs pos="0">
                <a:srgbClr val="EAEDF4"/>
              </a:gs>
              <a:gs pos="64999">
                <a:srgbClr val="C8CFE0"/>
              </a:gs>
              <a:gs pos="100000">
                <a:srgbClr val="AFBBD4"/>
              </a:gs>
            </a:gsLst>
            <a:lin ang="5400000" scaled="1"/>
          </a:gradFill>
          <a:ln w="9525">
            <a:solidFill>
              <a:srgbClr val="003C6C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en-US" dirty="0">
                <a:latin typeface="Arial" pitchFamily="-100" charset="0"/>
                <a:ea typeface="+mn-ea"/>
              </a:rPr>
              <a:t>Server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C60B8CF-8006-364A-947B-06F2B638CA2E}"/>
              </a:ext>
            </a:extLst>
          </p:cNvPr>
          <p:cNvCxnSpPr>
            <a:cxnSpLocks noChangeShapeType="1"/>
            <a:stCxn id="10" idx="1"/>
            <a:endCxn id="8" idx="3"/>
          </p:cNvCxnSpPr>
          <p:nvPr/>
        </p:nvCxnSpPr>
        <p:spPr bwMode="auto">
          <a:xfrm flipH="1" flipV="1">
            <a:off x="7519988" y="3462339"/>
            <a:ext cx="946150" cy="1587"/>
          </a:xfrm>
          <a:prstGeom prst="straightConnector1">
            <a:avLst/>
          </a:prstGeom>
          <a:noFill/>
          <a:ln w="38100">
            <a:solidFill>
              <a:srgbClr val="216679"/>
            </a:solidFill>
            <a:round/>
            <a:headEnd type="arrow" w="med" len="med"/>
            <a:tailEnd type="arrow" w="med" len="med"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F8F3DCC-B1A7-3242-82CC-7E612A3BCDE5}"/>
              </a:ext>
            </a:extLst>
          </p:cNvPr>
          <p:cNvCxnSpPr>
            <a:cxnSpLocks noChangeShapeType="1"/>
            <a:stCxn id="9" idx="3"/>
            <a:endCxn id="8" idx="1"/>
          </p:cNvCxnSpPr>
          <p:nvPr/>
        </p:nvCxnSpPr>
        <p:spPr bwMode="auto">
          <a:xfrm flipV="1">
            <a:off x="5908675" y="3462338"/>
            <a:ext cx="420688" cy="6350"/>
          </a:xfrm>
          <a:prstGeom prst="straightConnector1">
            <a:avLst/>
          </a:prstGeom>
          <a:noFill/>
          <a:ln w="38100">
            <a:solidFill>
              <a:srgbClr val="216679"/>
            </a:solidFill>
            <a:round/>
            <a:headEnd type="arrow" w="med" len="med"/>
            <a:tailEnd type="arrow" w="med" len="med"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58EADDD6-6113-AD41-A472-43BC2374E3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4926" y="2635250"/>
            <a:ext cx="1192213" cy="439738"/>
          </a:xfrm>
          <a:prstGeom prst="rect">
            <a:avLst/>
          </a:prstGeom>
          <a:gradFill rotWithShape="1">
            <a:gsLst>
              <a:gs pos="0">
                <a:srgbClr val="EAEDF4"/>
              </a:gs>
              <a:gs pos="64999">
                <a:srgbClr val="C8CFE0"/>
              </a:gs>
              <a:gs pos="100000">
                <a:srgbClr val="AFBBD4"/>
              </a:gs>
            </a:gsLst>
            <a:lin ang="5400000" scaled="1"/>
          </a:gradFill>
          <a:ln w="9525">
            <a:solidFill>
              <a:srgbClr val="003C6C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en-US" dirty="0">
                <a:latin typeface="Arial" pitchFamily="-100" charset="0"/>
                <a:ea typeface="+mn-ea"/>
              </a:rPr>
              <a:t>Client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925B1A5-B652-D54B-A222-036CFADA4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1276" y="3811588"/>
            <a:ext cx="1192213" cy="438150"/>
          </a:xfrm>
          <a:prstGeom prst="rect">
            <a:avLst/>
          </a:prstGeom>
          <a:gradFill rotWithShape="1">
            <a:gsLst>
              <a:gs pos="0">
                <a:srgbClr val="EAEDF4"/>
              </a:gs>
              <a:gs pos="64999">
                <a:srgbClr val="C8CFE0"/>
              </a:gs>
              <a:gs pos="100000">
                <a:srgbClr val="AFBBD4"/>
              </a:gs>
            </a:gsLst>
            <a:lin ang="5400000" scaled="1"/>
          </a:gradFill>
          <a:ln w="9525">
            <a:solidFill>
              <a:srgbClr val="003C6C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en-US" dirty="0">
                <a:latin typeface="Arial" pitchFamily="-100" charset="0"/>
                <a:ea typeface="+mn-ea"/>
              </a:rPr>
              <a:t>Client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BC43C30-FBA8-384D-96AB-9A2CF1B7DD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6513" y="2074863"/>
            <a:ext cx="1192212" cy="438150"/>
          </a:xfrm>
          <a:prstGeom prst="rect">
            <a:avLst/>
          </a:prstGeom>
          <a:gradFill rotWithShape="1">
            <a:gsLst>
              <a:gs pos="0">
                <a:srgbClr val="EAEDF4"/>
              </a:gs>
              <a:gs pos="64999">
                <a:srgbClr val="C8CFE0"/>
              </a:gs>
              <a:gs pos="100000">
                <a:srgbClr val="AFBBD4"/>
              </a:gs>
            </a:gsLst>
            <a:lin ang="5400000" scaled="1"/>
          </a:gradFill>
          <a:ln w="9525">
            <a:solidFill>
              <a:srgbClr val="003C6C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en-US" dirty="0">
                <a:latin typeface="Arial" pitchFamily="-100" charset="0"/>
                <a:ea typeface="+mn-ea"/>
              </a:rPr>
              <a:t>Client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EA8EBEA-57EE-0543-8083-789F20EA9F69}"/>
              </a:ext>
            </a:extLst>
          </p:cNvPr>
          <p:cNvCxnSpPr>
            <a:cxnSpLocks noChangeShapeType="1"/>
            <a:stCxn id="20" idx="3"/>
          </p:cNvCxnSpPr>
          <p:nvPr/>
        </p:nvCxnSpPr>
        <p:spPr bwMode="auto">
          <a:xfrm flipV="1">
            <a:off x="3773489" y="3463925"/>
            <a:ext cx="414337" cy="566738"/>
          </a:xfrm>
          <a:prstGeom prst="bentConnector2">
            <a:avLst/>
          </a:prstGeom>
          <a:noFill/>
          <a:ln w="38100">
            <a:solidFill>
              <a:srgbClr val="216679"/>
            </a:solidFill>
            <a:miter lim="800000"/>
            <a:headEnd type="arrow" w="med" len="med"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Straight Arrow Connector 21">
            <a:extLst>
              <a:ext uri="{FF2B5EF4-FFF2-40B4-BE49-F238E27FC236}">
                <a16:creationId xmlns:a16="http://schemas.microsoft.com/office/drawing/2014/main" id="{54E2C60C-7297-504D-8451-82E8179A051E}"/>
              </a:ext>
            </a:extLst>
          </p:cNvPr>
          <p:cNvCxnSpPr>
            <a:cxnSpLocks noChangeShapeType="1"/>
            <a:stCxn id="21" idx="3"/>
          </p:cNvCxnSpPr>
          <p:nvPr/>
        </p:nvCxnSpPr>
        <p:spPr bwMode="auto">
          <a:xfrm>
            <a:off x="3768725" y="2293938"/>
            <a:ext cx="419100" cy="557212"/>
          </a:xfrm>
          <a:prstGeom prst="bentConnector2">
            <a:avLst/>
          </a:prstGeom>
          <a:noFill/>
          <a:ln w="38100">
            <a:solidFill>
              <a:srgbClr val="216679"/>
            </a:solidFill>
            <a:miter lim="800000"/>
            <a:headEnd type="arrow" w="med" len="med"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" name="Straight Arrow Connector 21">
            <a:extLst>
              <a:ext uri="{FF2B5EF4-FFF2-40B4-BE49-F238E27FC236}">
                <a16:creationId xmlns:a16="http://schemas.microsoft.com/office/drawing/2014/main" id="{CBAE361E-8C4D-F044-ABB2-D49616D55915}"/>
              </a:ext>
            </a:extLst>
          </p:cNvPr>
          <p:cNvCxnSpPr>
            <a:cxnSpLocks noChangeShapeType="1"/>
            <a:stCxn id="19" idx="3"/>
          </p:cNvCxnSpPr>
          <p:nvPr/>
        </p:nvCxnSpPr>
        <p:spPr bwMode="auto">
          <a:xfrm>
            <a:off x="3767139" y="2855914"/>
            <a:ext cx="420687" cy="604837"/>
          </a:xfrm>
          <a:prstGeom prst="bentConnector2">
            <a:avLst/>
          </a:prstGeom>
          <a:noFill/>
          <a:ln w="38100">
            <a:solidFill>
              <a:srgbClr val="216679"/>
            </a:solidFill>
            <a:miter lim="800000"/>
            <a:headEnd type="arrow" w="med" len="med"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2C9FFC5-9A66-9D4A-B52B-68E4367DF08C}"/>
              </a:ext>
            </a:extLst>
          </p:cNvPr>
          <p:cNvCxnSpPr>
            <a:cxnSpLocks noChangeShapeType="1"/>
            <a:stCxn id="7" idx="3"/>
            <a:endCxn id="9" idx="1"/>
          </p:cNvCxnSpPr>
          <p:nvPr/>
        </p:nvCxnSpPr>
        <p:spPr bwMode="auto">
          <a:xfrm>
            <a:off x="3771900" y="3467100"/>
            <a:ext cx="831850" cy="1588"/>
          </a:xfrm>
          <a:prstGeom prst="straightConnector1">
            <a:avLst/>
          </a:prstGeom>
          <a:noFill/>
          <a:ln w="38100">
            <a:solidFill>
              <a:srgbClr val="216679"/>
            </a:solidFill>
            <a:round/>
            <a:headEnd type="arrow" w="med" len="med"/>
            <a:tailEnd type="arrow" w="med" len="med"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TextBox 14">
            <a:extLst>
              <a:ext uri="{FF2B5EF4-FFF2-40B4-BE49-F238E27FC236}">
                <a16:creationId xmlns:a16="http://schemas.microsoft.com/office/drawing/2014/main" id="{9C158A05-6721-15C9-8FA8-13395832D8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0626" y="3938362"/>
            <a:ext cx="2727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60000"/>
              </a:spcBef>
              <a:buClr>
                <a:srgbClr val="01673E"/>
              </a:buClr>
              <a:buFont typeface="Symbol" pitchFamily="2" charset="2"/>
              <a:buChar char="·"/>
              <a:defRPr sz="28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sz="24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rgbClr val="01673E"/>
              </a:buClr>
              <a:buFont typeface="Symbol" pitchFamily="2" charset="2"/>
              <a:buChar char="·"/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Arial" panose="020B0604020202020204" pitchFamily="34" charset="0"/>
              <a:buChar char="–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1673E"/>
              </a:buClr>
              <a:buFont typeface="Symbol" pitchFamily="2" charset="2"/>
              <a:buChar char="·"/>
              <a:defRPr b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800" b="0" i="1" dirty="0">
                <a:solidFill>
                  <a:schemeClr val="tx1"/>
                </a:solidFill>
              </a:rPr>
              <a:t>Control System Network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1D399953-DA29-424C-BD0F-BC6AD33BE3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Configuration</a:t>
            </a:r>
          </a:p>
        </p:txBody>
      </p:sp>
      <p:sp>
        <p:nvSpPr>
          <p:cNvPr id="22530" name="Content Placeholder 2">
            <a:extLst>
              <a:ext uri="{FF2B5EF4-FFF2-40B4-BE49-F238E27FC236}">
                <a16:creationId xmlns:a16="http://schemas.microsoft.com/office/drawing/2014/main" id="{1DBB4238-0BCA-7746-A037-FD943D5056E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644650" y="1066800"/>
            <a:ext cx="9348028" cy="4821238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Read from where?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Like EPICS_CA_ADDR_LIST resp. EPICS_PVA_ADDR_LIST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Serve to whom?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Network interfaces on which to run server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PVA/CA security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Other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Publish </a:t>
            </a:r>
            <a:r>
              <a:rPr lang="en-US" altLang="en-US" dirty="0">
                <a:ea typeface="ＭＳ Ｐゴシック" panose="020B0600070205080204" pitchFamily="34" charset="-128"/>
              </a:rPr>
              <a:t>GW status via extra PVs?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Transform PV names?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35C3B553-507A-AA40-AEAE-DA4FF8BE14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2755" y="1153731"/>
            <a:ext cx="10290469" cy="354747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n-US" dirty="0">
                <a:latin typeface="Arial" pitchFamily="-100" charset="0"/>
                <a:ea typeface="+mn-ea"/>
              </a:rPr>
              <a:t>All on ’localhost’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FB3DFB-5C5C-7D44-AA5C-7713608CE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Standalone Demo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A81C4BB-7A08-844C-AC5F-4052F1FFBF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5338" y="2787649"/>
            <a:ext cx="2919412" cy="1287393"/>
          </a:xfrm>
          <a:prstGeom prst="rect">
            <a:avLst/>
          </a:prstGeom>
          <a:gradFill rotWithShape="1">
            <a:gsLst>
              <a:gs pos="0">
                <a:srgbClr val="E9F2F7"/>
              </a:gs>
              <a:gs pos="64999">
                <a:srgbClr val="C6DDE8"/>
              </a:gs>
              <a:gs pos="100000">
                <a:srgbClr val="ACCFDF"/>
              </a:gs>
            </a:gsLst>
            <a:lin ang="5400000" scaled="1"/>
          </a:gradFill>
          <a:ln w="9525">
            <a:solidFill>
              <a:srgbClr val="237085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en-US" dirty="0">
                <a:latin typeface="Arial" pitchFamily="-100" charset="0"/>
                <a:ea typeface="+mn-ea"/>
              </a:rPr>
              <a:t>Gateway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C8E5B64-F103-464F-818A-4D1D33B757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8775" y="3343619"/>
            <a:ext cx="2249455" cy="399361"/>
          </a:xfrm>
          <a:prstGeom prst="rect">
            <a:avLst/>
          </a:prstGeom>
          <a:gradFill rotWithShape="1">
            <a:gsLst>
              <a:gs pos="0">
                <a:srgbClr val="EAEDF4"/>
              </a:gs>
              <a:gs pos="64999">
                <a:srgbClr val="C8CFE0"/>
              </a:gs>
              <a:gs pos="100000">
                <a:srgbClr val="AFBBD4"/>
              </a:gs>
            </a:gsLst>
            <a:lin ang="5400000" scaled="1"/>
          </a:gradFill>
          <a:ln w="9525">
            <a:solidFill>
              <a:srgbClr val="003C6C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en-US" dirty="0" err="1">
                <a:latin typeface="Arial" pitchFamily="-100" charset="0"/>
              </a:rPr>
              <a:t>p</a:t>
            </a:r>
            <a:r>
              <a:rPr lang="en-US" dirty="0" err="1">
                <a:latin typeface="Arial" pitchFamily="-100" charset="0"/>
                <a:ea typeface="+mn-ea"/>
              </a:rPr>
              <a:t>vget</a:t>
            </a:r>
            <a:r>
              <a:rPr lang="en-US" dirty="0">
                <a:latin typeface="Arial" pitchFamily="-100" charset="0"/>
                <a:ea typeface="+mn-ea"/>
              </a:rPr>
              <a:t>/put/monitor 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F337243-E218-FF4A-B044-A614F16800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9364" y="3243263"/>
            <a:ext cx="1190625" cy="587374"/>
          </a:xfrm>
          <a:prstGeom prst="rect">
            <a:avLst/>
          </a:prstGeom>
          <a:gradFill rotWithShape="1">
            <a:gsLst>
              <a:gs pos="0">
                <a:srgbClr val="EAEDF4"/>
              </a:gs>
              <a:gs pos="64999">
                <a:srgbClr val="C8CFE0"/>
              </a:gs>
              <a:gs pos="100000">
                <a:srgbClr val="AFBBD4"/>
              </a:gs>
            </a:gsLst>
            <a:lin ang="5400000" scaled="1"/>
          </a:gradFill>
          <a:ln w="9525">
            <a:solidFill>
              <a:srgbClr val="003C6C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en-US" dirty="0">
                <a:latin typeface="Arial" pitchFamily="-100" charset="0"/>
                <a:ea typeface="+mn-ea"/>
              </a:rPr>
              <a:t>Client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35EA8B5-32F1-434D-A016-E5AC2F2AD8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1" y="3249612"/>
            <a:ext cx="1304925" cy="587375"/>
          </a:xfrm>
          <a:prstGeom prst="rect">
            <a:avLst/>
          </a:prstGeom>
          <a:gradFill rotWithShape="1">
            <a:gsLst>
              <a:gs pos="0">
                <a:srgbClr val="EAEDF4"/>
              </a:gs>
              <a:gs pos="64999">
                <a:srgbClr val="C8CFE0"/>
              </a:gs>
              <a:gs pos="100000">
                <a:srgbClr val="AFBBD4"/>
              </a:gs>
            </a:gsLst>
            <a:lin ang="5400000" scaled="1"/>
          </a:gradFill>
          <a:ln w="9525">
            <a:solidFill>
              <a:srgbClr val="003C6C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en-US" dirty="0">
                <a:latin typeface="Arial" pitchFamily="-100" charset="0"/>
                <a:ea typeface="+mn-ea"/>
              </a:rPr>
              <a:t>Server</a:t>
            </a:r>
            <a:br>
              <a:rPr lang="en-US" dirty="0">
                <a:latin typeface="Arial" pitchFamily="-100" charset="0"/>
                <a:ea typeface="+mn-ea"/>
              </a:rPr>
            </a:br>
            <a:r>
              <a:rPr lang="en-US" dirty="0">
                <a:latin typeface="Arial" pitchFamily="-100" charset="0"/>
                <a:ea typeface="+mn-ea"/>
              </a:rPr>
              <a:t>UDP: 5086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2F14CE9-67F3-AC41-BDA0-A5685C2B91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61506" y="3117919"/>
            <a:ext cx="1565859" cy="838061"/>
          </a:xfrm>
          <a:prstGeom prst="rect">
            <a:avLst/>
          </a:prstGeom>
          <a:gradFill rotWithShape="1">
            <a:gsLst>
              <a:gs pos="0">
                <a:srgbClr val="EAEDF4"/>
              </a:gs>
              <a:gs pos="64999">
                <a:srgbClr val="C8CFE0"/>
              </a:gs>
              <a:gs pos="100000">
                <a:srgbClr val="AFBBD4"/>
              </a:gs>
            </a:gsLst>
            <a:lin ang="5400000" scaled="1"/>
          </a:gradFill>
          <a:ln w="9525">
            <a:solidFill>
              <a:srgbClr val="003C6C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en-US" dirty="0">
                <a:latin typeface="Arial" pitchFamily="-100" charset="0"/>
                <a:ea typeface="+mn-ea"/>
              </a:rPr>
              <a:t>IOC</a:t>
            </a:r>
            <a:br>
              <a:rPr lang="en-US" dirty="0">
                <a:latin typeface="Arial" pitchFamily="-100" charset="0"/>
                <a:ea typeface="+mn-ea"/>
              </a:rPr>
            </a:br>
            <a:r>
              <a:rPr lang="en-US" dirty="0">
                <a:latin typeface="Arial" pitchFamily="-100" charset="0"/>
                <a:ea typeface="+mn-ea"/>
              </a:rPr>
              <a:t>UDP: 5076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E1D4E1D-241F-CB4A-A50F-50AA246EA8C9}"/>
              </a:ext>
            </a:extLst>
          </p:cNvPr>
          <p:cNvCxnSpPr>
            <a:cxnSpLocks noChangeShapeType="1"/>
            <a:stCxn id="5" idx="3"/>
            <a:endCxn id="7" idx="1"/>
          </p:cNvCxnSpPr>
          <p:nvPr/>
        </p:nvCxnSpPr>
        <p:spPr bwMode="auto">
          <a:xfrm>
            <a:off x="3478230" y="3543300"/>
            <a:ext cx="1125521" cy="0"/>
          </a:xfrm>
          <a:prstGeom prst="straightConnector1">
            <a:avLst/>
          </a:prstGeom>
          <a:noFill/>
          <a:ln w="38100">
            <a:solidFill>
              <a:srgbClr val="216679"/>
            </a:solidFill>
            <a:round/>
            <a:headEnd type="arrow" w="med" len="med"/>
            <a:tailEnd type="none" w="med" len="med"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C263128-44F8-1D48-A950-BEA34A673697}"/>
              </a:ext>
            </a:extLst>
          </p:cNvPr>
          <p:cNvCxnSpPr>
            <a:cxnSpLocks noChangeShapeType="1"/>
            <a:stCxn id="8" idx="1"/>
            <a:endCxn id="6" idx="3"/>
          </p:cNvCxnSpPr>
          <p:nvPr/>
        </p:nvCxnSpPr>
        <p:spPr bwMode="auto">
          <a:xfrm flipH="1">
            <a:off x="7519989" y="3536950"/>
            <a:ext cx="1141517" cy="0"/>
          </a:xfrm>
          <a:prstGeom prst="straightConnector1">
            <a:avLst/>
          </a:prstGeom>
          <a:noFill/>
          <a:ln w="38100">
            <a:solidFill>
              <a:srgbClr val="216679"/>
            </a:solidFill>
            <a:round/>
            <a:headEnd type="arrow" w="med" len="med"/>
            <a:tailEnd type="arrow" w="med" len="med"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F871AA9-B6A9-2342-99D3-62F38AFED523}"/>
              </a:ext>
            </a:extLst>
          </p:cNvPr>
          <p:cNvCxnSpPr>
            <a:cxnSpLocks noChangeShapeType="1"/>
            <a:stCxn id="8" idx="0"/>
            <a:endCxn id="31" idx="3"/>
          </p:cNvCxnSpPr>
          <p:nvPr/>
        </p:nvCxnSpPr>
        <p:spPr bwMode="auto">
          <a:xfrm rot="16200000" flipV="1">
            <a:off x="6183452" y="-143065"/>
            <a:ext cx="529950" cy="5992018"/>
          </a:xfrm>
          <a:prstGeom prst="bentConnector2">
            <a:avLst/>
          </a:prstGeom>
          <a:noFill/>
          <a:ln w="38100">
            <a:solidFill>
              <a:srgbClr val="216679"/>
            </a:solidFill>
            <a:round/>
            <a:headEnd type="arrow" w="med" len="med"/>
            <a:tailEnd type="arrow" w="med" len="med"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843EBC1A-8161-C245-883E-ADD26DDA62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2963" y="2388288"/>
            <a:ext cx="2249455" cy="399361"/>
          </a:xfrm>
          <a:prstGeom prst="rect">
            <a:avLst/>
          </a:prstGeom>
          <a:gradFill rotWithShape="1">
            <a:gsLst>
              <a:gs pos="0">
                <a:srgbClr val="EAEDF4"/>
              </a:gs>
              <a:gs pos="64999">
                <a:srgbClr val="C8CFE0"/>
              </a:gs>
              <a:gs pos="100000">
                <a:srgbClr val="AFBBD4"/>
              </a:gs>
            </a:gsLst>
            <a:lin ang="5400000" scaled="1"/>
          </a:gradFill>
          <a:ln w="9525">
            <a:solidFill>
              <a:srgbClr val="003C6C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en-US" dirty="0" err="1">
                <a:latin typeface="Arial" pitchFamily="-100" charset="0"/>
              </a:rPr>
              <a:t>p</a:t>
            </a:r>
            <a:r>
              <a:rPr lang="en-US" dirty="0" err="1">
                <a:latin typeface="Arial" pitchFamily="-100" charset="0"/>
                <a:ea typeface="+mn-ea"/>
              </a:rPr>
              <a:t>vget</a:t>
            </a:r>
            <a:r>
              <a:rPr lang="en-US" dirty="0">
                <a:latin typeface="Arial" pitchFamily="-100" charset="0"/>
                <a:ea typeface="+mn-ea"/>
              </a:rPr>
              <a:t>/put/monitor 1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EBC7CB83-20E8-9E4D-9EDE-BB0BB6F6A060}"/>
              </a:ext>
            </a:extLst>
          </p:cNvPr>
          <p:cNvCxnSpPr>
            <a:cxnSpLocks noChangeShapeType="1"/>
            <a:stCxn id="7" idx="3"/>
            <a:endCxn id="6" idx="1"/>
          </p:cNvCxnSpPr>
          <p:nvPr/>
        </p:nvCxnSpPr>
        <p:spPr bwMode="auto">
          <a:xfrm flipV="1">
            <a:off x="5908676" y="3536950"/>
            <a:ext cx="420688" cy="635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 type="arrow" w="med" len="med"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77891518"/>
      </p:ext>
    </p:extLst>
  </p:cSld>
  <p:clrMapOvr>
    <a:masterClrMapping/>
  </p:clrMapOvr>
</p:sld>
</file>

<file path=ppt/theme/theme1.xml><?xml version="1.0" encoding="utf-8"?>
<a:theme xmlns:a="http://schemas.openxmlformats.org/drawingml/2006/main" name="ORNL">
  <a:themeElements>
    <a:clrScheme name="ORNL theme colors 180717 final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3BA2AD"/>
      </a:accent1>
      <a:accent2>
        <a:srgbClr val="8FBB55"/>
      </a:accent2>
      <a:accent3>
        <a:srgbClr val="5785B7"/>
      </a:accent3>
      <a:accent4>
        <a:srgbClr val="E5A940"/>
      </a:accent4>
      <a:accent5>
        <a:srgbClr val="919785"/>
      </a:accent5>
      <a:accent6>
        <a:srgbClr val="CB4D3D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 w="38100">
          <a:solidFill>
            <a:schemeClr val="bg2"/>
          </a:solidFill>
          <a:miter lim="800000"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>
              <a:lumMod val="50000"/>
            </a:schemeClr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RNL 16x9 template 180719" id="{91F5A9DE-0FF5-42D2-8B71-414341298470}" vid="{19B61368-BE15-4FF9-B836-7A1A3976FBB8}"/>
    </a:ext>
  </a:extLst>
</a:theme>
</file>

<file path=ppt/theme/theme2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75B17BC858B94FAA5409F11FF9B884" ma:contentTypeVersion="0" ma:contentTypeDescription="Create a new document." ma:contentTypeScope="" ma:versionID="ba30602e445ba7bd833ef2f532e4a59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C1B16D9-2895-4E60-B926-D3761C9FEAB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22F5672A-8E48-4F2B-AFFD-06832CDC34F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1ABC137-F478-48AF-94F1-527234D6D2C9}">
  <ds:schemaRefs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2006/documentManagement/types"/>
    <ds:schemaRef ds:uri="http://purl.org/dc/dcmitype/"/>
    <ds:schemaRef ds:uri="http://www.w3.org/XML/1998/namespace"/>
    <ds:schemaRef ds:uri="http://schemas.microsoft.com/office/2006/metadata/properties"/>
  </ds:schemaRefs>
</ds:datastoreItem>
</file>

<file path=docMetadata/LabelInfo.xml><?xml version="1.0" encoding="utf-8"?>
<clbl:labelList xmlns:clbl="http://schemas.microsoft.com/office/2020/mipLabelMetadata">
  <clbl:label id="{db3dbd43-4c4b-4544-9f8a-0553f9f5f25e}" enabled="0" method="" siteId="{db3dbd43-4c4b-4544-9f8a-0553f9f5f25e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428</Words>
  <Application>Microsoft Macintosh PowerPoint</Application>
  <PresentationFormat>Widescreen</PresentationFormat>
  <Paragraphs>87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ＭＳ Ｐゴシック</vt:lpstr>
      <vt:lpstr>Arial</vt:lpstr>
      <vt:lpstr>Arial Black</vt:lpstr>
      <vt:lpstr>Century Gothic</vt:lpstr>
      <vt:lpstr>Courier</vt:lpstr>
      <vt:lpstr>Wingdings</vt:lpstr>
      <vt:lpstr>ORNL</vt:lpstr>
      <vt:lpstr>PVA Gateway</vt:lpstr>
      <vt:lpstr>PowerPoint Presentation</vt:lpstr>
      <vt:lpstr>PV Access or Channel Access 101</vt:lpstr>
      <vt:lpstr>Gateway Principle</vt:lpstr>
      <vt:lpstr>Why?  Bridge Networks!</vt:lpstr>
      <vt:lpstr>Why? Access Control!</vt:lpstr>
      <vt:lpstr>Why?  Reduce network load!</vt:lpstr>
      <vt:lpstr>Configuration</vt:lpstr>
      <vt:lpstr>Example: Standalone Demo</vt:lpstr>
      <vt:lpstr>Example</vt:lpstr>
      <vt:lpstr>More..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2018-07-12T19:30:01Z</dcterms:created>
  <dcterms:modified xsi:type="dcterms:W3CDTF">2026-06-19T13:36:10Z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0x0101003975B17BC858B94FAA5409F11FF9B884</vt:lpwstr>
  </property>
</Properties>
</file>